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6"/>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x="9144000" cy="5715000" type="screen16x1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rka Jazukiewicz" initials="IJ" lastIdx="11" clrIdx="0">
    <p:extLst>
      <p:ext uri="{19B8F6BF-5375-455C-9EA6-DF929625EA0E}">
        <p15:presenceInfo xmlns:p15="http://schemas.microsoft.com/office/powerpoint/2012/main" userId="S::ijazukiewicz@wwf.pl::c9f2fddf-9bb9-441a-aea7-e5db4bef8f9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9BF"/>
    <a:srgbClr val="DB324B"/>
    <a:srgbClr val="EC903E"/>
    <a:srgbClr val="076D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B50234-D641-4444-B6D1-0E00F0D32485}" v="8" dt="2021-01-26T16:29:19.198"/>
  </p1510:revLst>
</p1510:revInfo>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550" autoAdjust="0"/>
    <p:restoredTop sz="74556" autoAdjust="0"/>
  </p:normalViewPr>
  <p:slideViewPr>
    <p:cSldViewPr snapToGrid="0" snapToObjects="1">
      <p:cViewPr varScale="1">
        <p:scale>
          <a:sx n="92" d="100"/>
          <a:sy n="92" d="100"/>
        </p:scale>
        <p:origin x="403"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16DED8-BE5D-1E44-8A6C-637825F456CD}" type="datetimeFigureOut">
              <a:rPr lang="en-US" smtClean="0"/>
              <a:t>1/28/2021</a:t>
            </a:fld>
            <a:endParaRPr lang="en-US"/>
          </a:p>
        </p:txBody>
      </p:sp>
      <p:sp>
        <p:nvSpPr>
          <p:cNvPr id="4" name="Slide Image Placeholder 3"/>
          <p:cNvSpPr>
            <a:spLocks noGrp="1" noRot="1" noChangeAspect="1"/>
          </p:cNvSpPr>
          <p:nvPr>
            <p:ph type="sldImg" idx="2"/>
          </p:nvPr>
        </p:nvSpPr>
        <p:spPr>
          <a:xfrm>
            <a:off x="960438" y="1143000"/>
            <a:ext cx="49371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E5C5F-13F8-E046-8E8B-779781043F7C}" type="slidenum">
              <a:rPr lang="en-US" smtClean="0"/>
              <a:t>‹#›</a:t>
            </a:fld>
            <a:endParaRPr lang="en-US"/>
          </a:p>
        </p:txBody>
      </p:sp>
    </p:spTree>
    <p:extLst>
      <p:ext uri="{BB962C8B-B14F-4D97-AF65-F5344CB8AC3E}">
        <p14:creationId xmlns:p14="http://schemas.microsoft.com/office/powerpoint/2010/main" val="3507384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sz="1800" dirty="0">
                <a:effectLst/>
                <a:latin typeface="Calibri" panose="020F0502020204030204" pitchFamily="34" charset="0"/>
                <a:ea typeface="SimSun" panose="02010600030101010101" pitchFamily="2" charset="-122"/>
                <a:cs typeface="Calibri" panose="020F0502020204030204" pitchFamily="34" charset="0"/>
              </a:rPr>
              <a:t>Prezentacja składa się ze slajdów</a:t>
            </a:r>
            <a:endParaRPr lang="pl-PL" sz="1800" dirty="0">
              <a:effectLst/>
              <a:latin typeface="Calibri" panose="020F0502020204030204" pitchFamily="34" charset="0"/>
              <a:ea typeface="SimSun" panose="02010600030101010101" pitchFamily="2" charset="-122"/>
            </a:endParaRPr>
          </a:p>
          <a:p>
            <a:pPr marL="285750" indent="-285750">
              <a:buFont typeface="Arial" panose="020B0604020202020204" pitchFamily="34" charset="0"/>
              <a:buChar char="•"/>
            </a:pPr>
            <a:r>
              <a:rPr lang="pl-PL" sz="1800" dirty="0">
                <a:solidFill>
                  <a:srgbClr val="000000"/>
                </a:solidFill>
                <a:effectLst/>
                <a:latin typeface="Calibri" panose="020F0502020204030204" pitchFamily="34" charset="0"/>
                <a:ea typeface="SimSun" panose="02010600030101010101" pitchFamily="2" charset="-122"/>
                <a:cs typeface="Calibri" panose="020F0502020204030204" pitchFamily="34" charset="0"/>
              </a:rPr>
              <a:t>Lekcja: Poznajemy „Raport żyjącej planety”</a:t>
            </a:r>
            <a:endParaRPr lang="pl-PL" sz="1800" dirty="0">
              <a:effectLst/>
              <a:latin typeface="Calibri" panose="020F0502020204030204" pitchFamily="34" charset="0"/>
              <a:ea typeface="SimSun" panose="02010600030101010101" pitchFamily="2" charset="-122"/>
            </a:endParaRPr>
          </a:p>
          <a:p>
            <a:pPr marL="285750" indent="-285750">
              <a:buFont typeface="Arial" panose="020B0604020202020204" pitchFamily="34" charset="0"/>
              <a:buChar char="•"/>
            </a:pPr>
            <a:r>
              <a:rPr lang="pl-PL" sz="1800" dirty="0">
                <a:solidFill>
                  <a:srgbClr val="000000"/>
                </a:solidFill>
                <a:effectLst/>
                <a:latin typeface="Calibri" panose="020F0502020204030204" pitchFamily="34" charset="0"/>
                <a:ea typeface="SimSun" panose="02010600030101010101" pitchFamily="2" charset="-122"/>
                <a:cs typeface="Calibri" panose="020F0502020204030204" pitchFamily="34" charset="0"/>
              </a:rPr>
              <a:t>Scenariusz 1: Debata: jak budowa tam wpływa na ekosystemy słodkowodne?</a:t>
            </a:r>
            <a:endParaRPr lang="pl-PL" sz="1800" dirty="0">
              <a:effectLst/>
              <a:latin typeface="Calibri" panose="020F0502020204030204" pitchFamily="34" charset="0"/>
              <a:ea typeface="SimSun" panose="02010600030101010101" pitchFamily="2" charset="-122"/>
            </a:endParaRPr>
          </a:p>
          <a:p>
            <a:pPr marL="285750" indent="-285750">
              <a:buFont typeface="Arial" panose="020B0604020202020204" pitchFamily="34" charset="0"/>
              <a:buChar char="•"/>
            </a:pPr>
            <a:r>
              <a:rPr lang="pl-PL" sz="1800" dirty="0">
                <a:solidFill>
                  <a:srgbClr val="000000"/>
                </a:solidFill>
                <a:effectLst/>
                <a:latin typeface="Calibri" panose="020F0502020204030204" pitchFamily="34" charset="0"/>
                <a:ea typeface="SimSun" panose="02010600030101010101" pitchFamily="2" charset="-122"/>
                <a:cs typeface="Calibri" panose="020F0502020204030204" pitchFamily="34" charset="0"/>
              </a:rPr>
              <a:t>Scenariusz 2: Stwórz swój własny „Raport żyjącej planety”.</a:t>
            </a:r>
            <a:endParaRPr lang="pl-PL" sz="1800" dirty="0">
              <a:effectLst/>
              <a:latin typeface="Calibri" panose="020F0502020204030204" pitchFamily="34" charset="0"/>
              <a:ea typeface="SimSun" panose="02010600030101010101" pitchFamily="2" charset="-122"/>
            </a:endParaRPr>
          </a:p>
          <a:p>
            <a:r>
              <a:rPr lang="pl-PL" sz="1800" dirty="0">
                <a:effectLst/>
                <a:latin typeface="Calibri" panose="020F0502020204030204" pitchFamily="34" charset="0"/>
                <a:ea typeface="SimSun" panose="02010600030101010101" pitchFamily="2" charset="-122"/>
                <a:cs typeface="Calibri" panose="020F0502020204030204" pitchFamily="34" charset="0"/>
              </a:rPr>
              <a:t> </a:t>
            </a:r>
            <a:endParaRPr lang="pl-PL" sz="1800" dirty="0">
              <a:effectLst/>
              <a:latin typeface="Calibri" panose="020F0502020204030204" pitchFamily="34" charset="0"/>
              <a:ea typeface="SimSun" panose="02010600030101010101" pitchFamily="2" charset="-122"/>
            </a:endParaRPr>
          </a:p>
          <a:p>
            <a:r>
              <a:rPr lang="pl-PL" sz="1800" dirty="0">
                <a:solidFill>
                  <a:srgbClr val="000000"/>
                </a:solidFill>
                <a:effectLst/>
                <a:latin typeface="Calibri" panose="020F0502020204030204" pitchFamily="34" charset="0"/>
                <a:ea typeface="SimSun" panose="02010600030101010101" pitchFamily="2" charset="-122"/>
                <a:cs typeface="Calibri" panose="020F0502020204030204" pitchFamily="34" charset="0"/>
              </a:rPr>
              <a:t>Nie jest wymagane, by uczniowie przeczytali „LPR 2020. Przewodnik dla młodzieży” przed lekcją, ale lektura raportu pomoże im lepiej zrozumieć omawiane kwestie. W notatkach podajemy odniesienia do konkretnych stron przewodnika, które zawierają przydatne materiały.</a:t>
            </a:r>
            <a:endParaRPr lang="pl-PL" sz="1800" dirty="0">
              <a:effectLst/>
              <a:latin typeface="Calibri" panose="020F0502020204030204" pitchFamily="34" charset="0"/>
              <a:ea typeface="SimSun" panose="02010600030101010101" pitchFamily="2" charset="-122"/>
            </a:endParaRPr>
          </a:p>
          <a:p>
            <a:r>
              <a:rPr lang="pl-PL" sz="1800" dirty="0">
                <a:effectLst/>
                <a:latin typeface="Calibri" panose="020F0502020204030204" pitchFamily="34" charset="0"/>
                <a:ea typeface="SimSun" panose="02010600030101010101" pitchFamily="2" charset="-122"/>
                <a:cs typeface="Calibri" panose="020F0502020204030204" pitchFamily="34" charset="0"/>
              </a:rPr>
              <a:t> </a:t>
            </a:r>
            <a:endParaRPr lang="pl-PL" sz="1800" dirty="0">
              <a:effectLst/>
              <a:latin typeface="Calibri" panose="020F0502020204030204" pitchFamily="34" charset="0"/>
              <a:ea typeface="SimSun" panose="02010600030101010101" pitchFamily="2" charset="-122"/>
            </a:endParaRPr>
          </a:p>
          <a:p>
            <a:r>
              <a:rPr lang="pl-PL" sz="1800" dirty="0">
                <a:solidFill>
                  <a:srgbClr val="000000"/>
                </a:solidFill>
                <a:effectLst/>
                <a:latin typeface="Calibri" panose="020F0502020204030204" pitchFamily="34" charset="0"/>
                <a:ea typeface="SimSun" panose="02010600030101010101" pitchFamily="2" charset="-122"/>
                <a:cs typeface="Calibri" panose="020F0502020204030204" pitchFamily="34" charset="0"/>
              </a:rPr>
              <a:t>Dodatkowe informacje i zasoby znajdują się w publikacji „LPR 2020. Materiały dla nauczycieli”.</a:t>
            </a:r>
            <a:endParaRPr lang="pl-PL" sz="1800" dirty="0">
              <a:effectLst/>
              <a:latin typeface="Calibri" panose="020F0502020204030204" pitchFamily="34" charset="0"/>
              <a:ea typeface="SimSun" panose="02010600030101010101" pitchFamily="2" charset="-122"/>
            </a:endParaRPr>
          </a:p>
        </p:txBody>
      </p:sp>
      <p:sp>
        <p:nvSpPr>
          <p:cNvPr id="4" name="Slide Number Placeholder 3"/>
          <p:cNvSpPr>
            <a:spLocks noGrp="1"/>
          </p:cNvSpPr>
          <p:nvPr>
            <p:ph type="sldNum" sz="quarter" idx="5"/>
          </p:nvPr>
        </p:nvSpPr>
        <p:spPr/>
        <p:txBody>
          <a:bodyPr/>
          <a:lstStyle/>
          <a:p>
            <a:fld id="{2D8E5C5F-13F8-E046-8E8B-779781043F7C}" type="slidenum">
              <a:rPr lang="en-US" smtClean="0"/>
              <a:t>1</a:t>
            </a:fld>
            <a:endParaRPr lang="en-US"/>
          </a:p>
        </p:txBody>
      </p:sp>
    </p:spTree>
    <p:extLst>
      <p:ext uri="{BB962C8B-B14F-4D97-AF65-F5344CB8AC3E}">
        <p14:creationId xmlns:p14="http://schemas.microsoft.com/office/powerpoint/2010/main" val="903090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sz="1800" dirty="0">
                <a:effectLst/>
                <a:latin typeface="Calibri" panose="020F0502020204030204" pitchFamily="34" charset="0"/>
                <a:ea typeface="SimSun" panose="02010600030101010101" pitchFamily="2" charset="-122"/>
                <a:cs typeface="Calibri" panose="020F0502020204030204" pitchFamily="34" charset="0"/>
              </a:rPr>
              <a:t>„</a:t>
            </a:r>
            <a:r>
              <a:rPr lang="pl-PL" sz="1800" dirty="0">
                <a:solidFill>
                  <a:srgbClr val="000000"/>
                </a:solidFill>
                <a:effectLst/>
                <a:latin typeface="Calibri" panose="020F0502020204030204" pitchFamily="34" charset="0"/>
                <a:ea typeface="SimSun" panose="02010600030101010101" pitchFamily="2" charset="-122"/>
                <a:cs typeface="Calibri" panose="020F0502020204030204" pitchFamily="34" charset="0"/>
              </a:rPr>
              <a:t>Raport żyjącej planety” (ang. </a:t>
            </a:r>
            <a:r>
              <a:rPr lang="pl-PL" sz="1800" i="1" dirty="0" err="1">
                <a:solidFill>
                  <a:srgbClr val="000000"/>
                </a:solidFill>
                <a:effectLst/>
                <a:latin typeface="Calibri" panose="020F0502020204030204" pitchFamily="34" charset="0"/>
                <a:ea typeface="SimSun" panose="02010600030101010101" pitchFamily="2" charset="-122"/>
                <a:cs typeface="Calibri" panose="020F0502020204030204" pitchFamily="34" charset="0"/>
              </a:rPr>
              <a:t>Living</a:t>
            </a:r>
            <a:r>
              <a:rPr lang="pl-PL" sz="1800" i="1" dirty="0">
                <a:solidFill>
                  <a:srgbClr val="000000"/>
                </a:solidFill>
                <a:effectLst/>
                <a:latin typeface="Calibri" panose="020F0502020204030204" pitchFamily="34" charset="0"/>
                <a:ea typeface="SimSun" panose="02010600030101010101" pitchFamily="2" charset="-122"/>
                <a:cs typeface="Calibri" panose="020F0502020204030204" pitchFamily="34" charset="0"/>
              </a:rPr>
              <a:t> Planet Report, </a:t>
            </a:r>
            <a:r>
              <a:rPr lang="pl-PL" sz="1800" dirty="0">
                <a:solidFill>
                  <a:srgbClr val="000000"/>
                </a:solidFill>
                <a:effectLst/>
                <a:latin typeface="Calibri" panose="020F0502020204030204" pitchFamily="34" charset="0"/>
                <a:ea typeface="SimSun" panose="02010600030101010101" pitchFamily="2" charset="-122"/>
                <a:cs typeface="Calibri" panose="020F0502020204030204" pitchFamily="34" charset="0"/>
              </a:rPr>
              <a:t>LPR) to publikowany co dwa lata przez WWF raport, tworzony we współpracy z wiodącymi ekspertami i organizacjami.</a:t>
            </a:r>
            <a:endParaRPr lang="pl-PL" sz="1800" dirty="0">
              <a:effectLst/>
              <a:latin typeface="Calibri" panose="020F0502020204030204" pitchFamily="34" charset="0"/>
              <a:ea typeface="SimSun" panose="02010600030101010101" pitchFamily="2" charset="-122"/>
            </a:endParaRPr>
          </a:p>
          <a:p>
            <a:r>
              <a:rPr lang="pl-PL" sz="1800" dirty="0">
                <a:effectLst/>
                <a:latin typeface="Calibri" panose="020F0502020204030204" pitchFamily="34" charset="0"/>
                <a:ea typeface="SimSun" panose="02010600030101010101" pitchFamily="2" charset="-122"/>
                <a:cs typeface="Calibri" panose="020F0502020204030204" pitchFamily="34" charset="0"/>
              </a:rPr>
              <a:t> </a:t>
            </a:r>
            <a:endParaRPr lang="pl-PL" sz="1800" dirty="0">
              <a:effectLst/>
              <a:latin typeface="Calibri" panose="020F0502020204030204" pitchFamily="34" charset="0"/>
              <a:ea typeface="SimSun" panose="02010600030101010101" pitchFamily="2" charset="-122"/>
            </a:endParaRPr>
          </a:p>
          <a:p>
            <a:r>
              <a:rPr lang="pl-PL" sz="1800" dirty="0">
                <a:solidFill>
                  <a:srgbClr val="000000"/>
                </a:solidFill>
                <a:effectLst/>
                <a:latin typeface="Calibri" panose="020F0502020204030204" pitchFamily="34" charset="0"/>
                <a:ea typeface="SimSun" panose="02010600030101010101" pitchFamily="2" charset="-122"/>
                <a:cs typeface="Calibri" panose="020F0502020204030204" pitchFamily="34" charset="0"/>
              </a:rPr>
              <a:t>Jest swego rodzaju </a:t>
            </a:r>
            <a:r>
              <a:rPr lang="pl-PL" sz="1800" b="1" dirty="0">
                <a:solidFill>
                  <a:srgbClr val="000000"/>
                </a:solidFill>
                <a:effectLst/>
                <a:latin typeface="Calibri" panose="020F0502020204030204" pitchFamily="34" charset="0"/>
                <a:ea typeface="SimSun" panose="02010600030101010101" pitchFamily="2" charset="-122"/>
                <a:cs typeface="Calibri" panose="020F0502020204030204" pitchFamily="34" charset="0"/>
              </a:rPr>
              <a:t>badaniem okresowym</a:t>
            </a:r>
            <a:r>
              <a:rPr lang="pl-PL" sz="1800" dirty="0">
                <a:solidFill>
                  <a:srgbClr val="000000"/>
                </a:solidFill>
                <a:effectLst/>
                <a:latin typeface="Calibri" panose="020F0502020204030204" pitchFamily="34" charset="0"/>
                <a:ea typeface="SimSun" panose="02010600030101010101" pitchFamily="2" charset="-122"/>
                <a:cs typeface="Calibri" panose="020F0502020204030204" pitchFamily="34" charset="0"/>
              </a:rPr>
              <a:t> dla planety, które pokazuje, jaki jest stan środowiska naturalnego, z jakimi zmaga się zagrożeniami i co to oznacza dla nas, ludzi.</a:t>
            </a:r>
            <a:endParaRPr lang="pl-PL" sz="1800" dirty="0">
              <a:effectLst/>
              <a:latin typeface="Calibri" panose="020F0502020204030204" pitchFamily="34" charset="0"/>
              <a:ea typeface="SimSun" panose="02010600030101010101" pitchFamily="2" charset="-122"/>
            </a:endParaRPr>
          </a:p>
          <a:p>
            <a:r>
              <a:rPr lang="pl-PL" sz="1800" dirty="0">
                <a:effectLst/>
                <a:latin typeface="Calibri" panose="020F0502020204030204" pitchFamily="34" charset="0"/>
                <a:ea typeface="SimSun" panose="02010600030101010101" pitchFamily="2" charset="-122"/>
                <a:cs typeface="Calibri" panose="020F0502020204030204" pitchFamily="34" charset="0"/>
              </a:rPr>
              <a:t> </a:t>
            </a:r>
            <a:endParaRPr lang="pl-PL" sz="1800" dirty="0">
              <a:effectLst/>
              <a:latin typeface="Calibri" panose="020F0502020204030204" pitchFamily="34" charset="0"/>
              <a:ea typeface="SimSun" panose="02010600030101010101" pitchFamily="2" charset="-122"/>
            </a:endParaRPr>
          </a:p>
          <a:p>
            <a:r>
              <a:rPr lang="pl-PL" sz="1800" dirty="0">
                <a:solidFill>
                  <a:srgbClr val="000000"/>
                </a:solidFill>
                <a:effectLst/>
                <a:latin typeface="Calibri" panose="020F0502020204030204" pitchFamily="34" charset="0"/>
                <a:ea typeface="SimSun" panose="02010600030101010101" pitchFamily="2" charset="-122"/>
                <a:cs typeface="Calibri" panose="020F0502020204030204" pitchFamily="34" charset="0"/>
              </a:rPr>
              <a:t>Zawarte w LPR wnioski i zalecenia są wynikiem analizy wielu wskaźników związanych z różnorodnością biologiczną. Jednym z najważniejszych jest Wskaźnik Żyjącej Planety (ang. </a:t>
            </a:r>
            <a:r>
              <a:rPr lang="pl-PL" sz="1800" i="1" dirty="0" err="1">
                <a:solidFill>
                  <a:srgbClr val="000000"/>
                </a:solidFill>
                <a:effectLst/>
                <a:latin typeface="Calibri" panose="020F0502020204030204" pitchFamily="34" charset="0"/>
                <a:ea typeface="SimSun" panose="02010600030101010101" pitchFamily="2" charset="-122"/>
                <a:cs typeface="Calibri" panose="020F0502020204030204" pitchFamily="34" charset="0"/>
              </a:rPr>
              <a:t>Living</a:t>
            </a:r>
            <a:r>
              <a:rPr lang="pl-PL" sz="1800" i="1" dirty="0">
                <a:solidFill>
                  <a:srgbClr val="000000"/>
                </a:solidFill>
                <a:effectLst/>
                <a:latin typeface="Calibri" panose="020F0502020204030204" pitchFamily="34" charset="0"/>
                <a:ea typeface="SimSun" panose="02010600030101010101" pitchFamily="2" charset="-122"/>
                <a:cs typeface="Calibri" panose="020F0502020204030204" pitchFamily="34" charset="0"/>
              </a:rPr>
              <a:t> Planet Index</a:t>
            </a:r>
            <a:r>
              <a:rPr lang="pl-PL" sz="1800" dirty="0">
                <a:solidFill>
                  <a:srgbClr val="000000"/>
                </a:solidFill>
                <a:effectLst/>
                <a:latin typeface="Calibri" panose="020F0502020204030204" pitchFamily="34" charset="0"/>
                <a:ea typeface="SimSun" panose="02010600030101010101" pitchFamily="2" charset="-122"/>
                <a:cs typeface="Calibri" panose="020F0502020204030204" pitchFamily="34" charset="0"/>
              </a:rPr>
              <a:t>, wskaźnik LPI).</a:t>
            </a:r>
            <a:endParaRPr lang="pl-PL" sz="1800" dirty="0">
              <a:effectLst/>
              <a:latin typeface="Calibri" panose="020F0502020204030204" pitchFamily="34" charset="0"/>
              <a:ea typeface="SimSun" panose="02010600030101010101" pitchFamily="2" charset="-122"/>
            </a:endParaRPr>
          </a:p>
        </p:txBody>
      </p:sp>
      <p:sp>
        <p:nvSpPr>
          <p:cNvPr id="4" name="Slide Number Placeholder 3"/>
          <p:cNvSpPr>
            <a:spLocks noGrp="1"/>
          </p:cNvSpPr>
          <p:nvPr>
            <p:ph type="sldNum" sz="quarter" idx="5"/>
          </p:nvPr>
        </p:nvSpPr>
        <p:spPr/>
        <p:txBody>
          <a:bodyPr/>
          <a:lstStyle/>
          <a:p>
            <a:fld id="{2D8E5C5F-13F8-E046-8E8B-779781043F7C}" type="slidenum">
              <a:rPr lang="en-US" smtClean="0"/>
              <a:t>2</a:t>
            </a:fld>
            <a:endParaRPr lang="en-US"/>
          </a:p>
        </p:txBody>
      </p:sp>
    </p:spTree>
    <p:extLst>
      <p:ext uri="{BB962C8B-B14F-4D97-AF65-F5344CB8AC3E}">
        <p14:creationId xmlns:p14="http://schemas.microsoft.com/office/powerpoint/2010/main" val="2726760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sz="1800" dirty="0">
                <a:effectLst/>
                <a:latin typeface="Calibri" panose="020F0502020204030204" pitchFamily="34" charset="0"/>
                <a:ea typeface="SimSun" panose="02010600030101010101" pitchFamily="2" charset="-122"/>
              </a:rPr>
              <a:t>Na całym świecie eksperci uważnie badają zmiany, jakie zachodzą m.in. w populacjach tysięcy gatunków zwierząt.</a:t>
            </a:r>
          </a:p>
          <a:p>
            <a:r>
              <a:rPr lang="pl-PL" sz="1800" dirty="0">
                <a:effectLst/>
                <a:latin typeface="Calibri" panose="020F0502020204030204" pitchFamily="34" charset="0"/>
                <a:ea typeface="SimSun" panose="02010600030101010101" pitchFamily="2" charset="-122"/>
              </a:rPr>
              <a:t> </a:t>
            </a:r>
          </a:p>
          <a:p>
            <a:r>
              <a:rPr lang="pl-PL" sz="1800" dirty="0">
                <a:effectLst/>
                <a:latin typeface="Calibri" panose="020F0502020204030204" pitchFamily="34" charset="0"/>
                <a:ea typeface="SimSun" panose="02010600030101010101" pitchFamily="2" charset="-122"/>
              </a:rPr>
              <a:t>Naukowcy gromadzą zebrane informacje w centralnej bazie i analizują je, żeby obliczyć Wskaźnik Żyjącej Planety (wskaźnik LPI).</a:t>
            </a:r>
          </a:p>
          <a:p>
            <a:r>
              <a:rPr lang="pl-PL" sz="1800" dirty="0">
                <a:effectLst/>
                <a:latin typeface="Calibri" panose="020F0502020204030204" pitchFamily="34" charset="0"/>
                <a:ea typeface="SimSun" panose="02010600030101010101" pitchFamily="2" charset="-122"/>
              </a:rPr>
              <a:t> </a:t>
            </a:r>
          </a:p>
          <a:p>
            <a:r>
              <a:rPr lang="pl-PL" sz="1800" dirty="0">
                <a:effectLst/>
                <a:latin typeface="Calibri" panose="020F0502020204030204" pitchFamily="34" charset="0"/>
                <a:ea typeface="SimSun" panose="02010600030101010101" pitchFamily="2" charset="-122"/>
              </a:rPr>
              <a:t>Wskaźnik LPI uwzględnia tylko te gatunki, które były monitorowane przez co najmniej 2 lata, i obejmuje dane od 1970 roku.</a:t>
            </a:r>
          </a:p>
          <a:p>
            <a:r>
              <a:rPr lang="pl-PL" sz="1800" dirty="0">
                <a:effectLst/>
                <a:latin typeface="Calibri" panose="020F0502020204030204" pitchFamily="34" charset="0"/>
                <a:ea typeface="SimSun" panose="02010600030101010101" pitchFamily="2" charset="-122"/>
              </a:rPr>
              <a:t> </a:t>
            </a:r>
          </a:p>
          <a:p>
            <a:r>
              <a:rPr lang="pl-PL" sz="1800" dirty="0">
                <a:effectLst/>
                <a:latin typeface="Calibri" panose="020F0502020204030204" pitchFamily="34" charset="0"/>
                <a:ea typeface="SimSun" panose="02010600030101010101" pitchFamily="2" charset="-122"/>
              </a:rPr>
              <a:t>Mimo ograniczeń wskaźnik LPI umożliwia śledzenie tego, co dzieje się z ponad 21 000 populacji ssaków, ptaków, gadów, płazów i ryb. Trendy, które naukowcy mogą obserwować dzięki gromadzonym danym, pomagają im wyciągać wnioski na temat kondycji ekosystemów.</a:t>
            </a:r>
            <a:endParaRPr lang="en-US" dirty="0"/>
          </a:p>
        </p:txBody>
      </p:sp>
      <p:sp>
        <p:nvSpPr>
          <p:cNvPr id="4" name="Slide Number Placeholder 3"/>
          <p:cNvSpPr>
            <a:spLocks noGrp="1"/>
          </p:cNvSpPr>
          <p:nvPr>
            <p:ph type="sldNum" sz="quarter" idx="5"/>
          </p:nvPr>
        </p:nvSpPr>
        <p:spPr/>
        <p:txBody>
          <a:bodyPr/>
          <a:lstStyle/>
          <a:p>
            <a:fld id="{2D8E5C5F-13F8-E046-8E8B-779781043F7C}" type="slidenum">
              <a:rPr lang="en-US" smtClean="0"/>
              <a:t>3</a:t>
            </a:fld>
            <a:endParaRPr lang="en-US"/>
          </a:p>
        </p:txBody>
      </p:sp>
    </p:spTree>
    <p:extLst>
      <p:ext uri="{BB962C8B-B14F-4D97-AF65-F5344CB8AC3E}">
        <p14:creationId xmlns:p14="http://schemas.microsoft.com/office/powerpoint/2010/main" val="279611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sz="1800" dirty="0">
                <a:effectLst/>
                <a:latin typeface="Calibri" panose="020F0502020204030204" pitchFamily="34" charset="0"/>
                <a:ea typeface="SimSun" panose="02010600030101010101" pitchFamily="2" charset="-122"/>
              </a:rPr>
              <a:t>Pytanie do uczniów: Co przedstawia ten wykres?</a:t>
            </a:r>
          </a:p>
          <a:p>
            <a:r>
              <a:rPr lang="pl-PL" sz="1800" dirty="0">
                <a:effectLst/>
                <a:latin typeface="Calibri" panose="020F0502020204030204" pitchFamily="34" charset="0"/>
                <a:ea typeface="SimSun" panose="02010600030101010101" pitchFamily="2" charset="-122"/>
              </a:rPr>
              <a:t> </a:t>
            </a:r>
          </a:p>
          <a:p>
            <a:r>
              <a:rPr lang="pl-PL" sz="1800" dirty="0">
                <a:solidFill>
                  <a:srgbClr val="000000"/>
                </a:solidFill>
                <a:effectLst/>
                <a:latin typeface="Calibri" panose="020F0502020204030204" pitchFamily="34" charset="0"/>
                <a:ea typeface="SimSun" panose="02010600030101010101" pitchFamily="2" charset="-122"/>
              </a:rPr>
              <a:t>Odpowiedź: Wskaźnik LPI pokazuje, że w skali globalnej średnia liczebność populacji ssaków, ryb, ptaków, gadów i płazów zmniejszyła się o 68% od 1970 roku.</a:t>
            </a:r>
            <a:endParaRPr lang="pl-PL" sz="1800" dirty="0">
              <a:effectLst/>
              <a:latin typeface="Calibri" panose="020F0502020204030204" pitchFamily="34" charset="0"/>
              <a:ea typeface="SimSun" panose="02010600030101010101" pitchFamily="2" charset="-122"/>
            </a:endParaRPr>
          </a:p>
          <a:p>
            <a:r>
              <a:rPr lang="pl-PL" sz="1800" dirty="0">
                <a:effectLst/>
                <a:latin typeface="Calibri" panose="020F0502020204030204" pitchFamily="34" charset="0"/>
                <a:ea typeface="SimSun" panose="02010600030101010101" pitchFamily="2" charset="-122"/>
              </a:rPr>
              <a:t> </a:t>
            </a:r>
          </a:p>
          <a:p>
            <a:r>
              <a:rPr lang="pl-PL" sz="1800" dirty="0">
                <a:solidFill>
                  <a:srgbClr val="000000"/>
                </a:solidFill>
                <a:effectLst/>
                <a:latin typeface="Calibri" panose="020F0502020204030204" pitchFamily="34" charset="0"/>
                <a:ea typeface="SimSun" panose="02010600030101010101" pitchFamily="2" charset="-122"/>
              </a:rPr>
              <a:t>Przykładowe statystyki na stronie 5 pomagają zilustrować obecną sytuację.</a:t>
            </a:r>
            <a:endParaRPr lang="pl-PL" sz="1800" dirty="0">
              <a:effectLst/>
              <a:latin typeface="Calibri" panose="020F0502020204030204" pitchFamily="34" charset="0"/>
              <a:ea typeface="SimSun" panose="02010600030101010101" pitchFamily="2" charset="-122"/>
            </a:endParaRPr>
          </a:p>
          <a:p>
            <a:r>
              <a:rPr lang="pl-PL" sz="1800" dirty="0">
                <a:effectLst/>
                <a:latin typeface="Calibri" panose="020F0502020204030204" pitchFamily="34" charset="0"/>
                <a:ea typeface="SimSun" panose="02010600030101010101" pitchFamily="2" charset="-122"/>
              </a:rPr>
              <a:t> </a:t>
            </a:r>
          </a:p>
          <a:p>
            <a:r>
              <a:rPr lang="pl-PL" sz="1800" dirty="0">
                <a:solidFill>
                  <a:srgbClr val="000000"/>
                </a:solidFill>
                <a:effectLst/>
                <a:latin typeface="Calibri" panose="020F0502020204030204" pitchFamily="34" charset="0"/>
                <a:ea typeface="SimSun" panose="02010600030101010101" pitchFamily="2" charset="-122"/>
              </a:rPr>
              <a:t>Zapytaj uczniów, jakie ich zdaniem są przyczyny tego stanu rzeczy. Przeprowadźcie burzę mózgów w grupach lub całą klasą. Zapisuj pomysły (na przykład na flipcharcie), tak żebyście mogli zastanowić się nad rozwiązaniami.</a:t>
            </a:r>
            <a:endParaRPr lang="pl-PL" sz="1800" dirty="0">
              <a:effectLst/>
              <a:latin typeface="Calibri" panose="020F0502020204030204" pitchFamily="34" charset="0"/>
              <a:ea typeface="SimSun" panose="02010600030101010101" pitchFamily="2" charset="-122"/>
            </a:endParaRPr>
          </a:p>
        </p:txBody>
      </p:sp>
      <p:sp>
        <p:nvSpPr>
          <p:cNvPr id="4" name="Slide Number Placeholder 3"/>
          <p:cNvSpPr>
            <a:spLocks noGrp="1"/>
          </p:cNvSpPr>
          <p:nvPr>
            <p:ph type="sldNum" sz="quarter" idx="5"/>
          </p:nvPr>
        </p:nvSpPr>
        <p:spPr/>
        <p:txBody>
          <a:bodyPr/>
          <a:lstStyle/>
          <a:p>
            <a:fld id="{2D8E5C5F-13F8-E046-8E8B-779781043F7C}" type="slidenum">
              <a:rPr lang="en-US" smtClean="0"/>
              <a:t>4</a:t>
            </a:fld>
            <a:endParaRPr lang="en-US"/>
          </a:p>
        </p:txBody>
      </p:sp>
    </p:spTree>
    <p:extLst>
      <p:ext uri="{BB962C8B-B14F-4D97-AF65-F5344CB8AC3E}">
        <p14:creationId xmlns:p14="http://schemas.microsoft.com/office/powerpoint/2010/main" val="2721616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sz="1800" dirty="0">
                <a:effectLst/>
                <a:latin typeface="Calibri" panose="020F0502020204030204" pitchFamily="34" charset="0"/>
                <a:ea typeface="SimSun" panose="02010600030101010101" pitchFamily="2" charset="-122"/>
              </a:rPr>
              <a:t>Przedstaw diagram od lewej do prawej strony. Czy przy poprzednim slajdzie uczniowie wymienili któryś z przykładów znajdujących się w sekcji „To my jesteśmy przyczyną”?</a:t>
            </a:r>
            <a:endParaRPr lang="en-US" dirty="0"/>
          </a:p>
        </p:txBody>
      </p:sp>
      <p:sp>
        <p:nvSpPr>
          <p:cNvPr id="4" name="Slide Number Placeholder 3"/>
          <p:cNvSpPr>
            <a:spLocks noGrp="1"/>
          </p:cNvSpPr>
          <p:nvPr>
            <p:ph type="sldNum" sz="quarter" idx="5"/>
          </p:nvPr>
        </p:nvSpPr>
        <p:spPr/>
        <p:txBody>
          <a:bodyPr/>
          <a:lstStyle/>
          <a:p>
            <a:fld id="{2D8E5C5F-13F8-E046-8E8B-779781043F7C}" type="slidenum">
              <a:rPr lang="en-US" smtClean="0"/>
              <a:t>5</a:t>
            </a:fld>
            <a:endParaRPr lang="en-US"/>
          </a:p>
        </p:txBody>
      </p:sp>
    </p:spTree>
    <p:extLst>
      <p:ext uri="{BB962C8B-B14F-4D97-AF65-F5344CB8AC3E}">
        <p14:creationId xmlns:p14="http://schemas.microsoft.com/office/powerpoint/2010/main" val="2913015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sz="1800" dirty="0">
                <a:effectLst/>
                <a:latin typeface="Calibri" panose="020F0502020204030204" pitchFamily="34" charset="0"/>
                <a:ea typeface="SimSun" panose="02010600030101010101" pitchFamily="2" charset="-122"/>
              </a:rPr>
              <a:t>Ćwiczenie w grupach: wybierzcie jedną z trzech możliwości i zastanówcie się, jakie działania, które do niej pasują, pomogłyby nam żyć w bardziej zrównoważony sposób i chronić przyrodę. Przeprowadźcie klasową dyskusję.</a:t>
            </a:r>
          </a:p>
          <a:p>
            <a:r>
              <a:rPr lang="pl-PL" sz="1800" dirty="0">
                <a:effectLst/>
                <a:latin typeface="Calibri" panose="020F0502020204030204" pitchFamily="34" charset="0"/>
                <a:ea typeface="SimSun" panose="02010600030101010101" pitchFamily="2" charset="-122"/>
              </a:rPr>
              <a:t> </a:t>
            </a:r>
          </a:p>
          <a:p>
            <a:r>
              <a:rPr lang="pl-PL" sz="1800" dirty="0">
                <a:effectLst/>
                <a:latin typeface="Calibri" panose="020F0502020204030204" pitchFamily="34" charset="0"/>
                <a:ea typeface="SimSun" panose="02010600030101010101" pitchFamily="2" charset="-122"/>
              </a:rPr>
              <a:t>Na stronie 7 „LPR 2020. Przewodnika dla młodzieży” przedstawiamy trzy konkretne przykłady rozwiązań. Jeśli grupa będzie mieć problem z wymyśleniem własnych rozwiązań, można użyć ich jako podpowiedzi.</a:t>
            </a:r>
          </a:p>
          <a:p>
            <a:r>
              <a:rPr lang="pl-PL" sz="1800" dirty="0">
                <a:effectLst/>
                <a:latin typeface="Calibri" panose="020F0502020204030204" pitchFamily="34" charset="0"/>
                <a:ea typeface="SimSun" panose="02010600030101010101" pitchFamily="2" charset="-122"/>
              </a:rPr>
              <a:t> </a:t>
            </a:r>
          </a:p>
          <a:p>
            <a:r>
              <a:rPr lang="pl-PL" sz="1800" dirty="0">
                <a:effectLst/>
                <a:latin typeface="Calibri" panose="020F0502020204030204" pitchFamily="34" charset="0"/>
                <a:ea typeface="SimSun" panose="02010600030101010101" pitchFamily="2" charset="-122"/>
              </a:rPr>
              <a:t>Spróbujcie stworzyć przykładowy plan działań na podstawie zaproponowanych rozwiązań</a:t>
            </a:r>
            <a:endParaRPr lang="en-US" dirty="0"/>
          </a:p>
        </p:txBody>
      </p:sp>
      <p:sp>
        <p:nvSpPr>
          <p:cNvPr id="4" name="Slide Number Placeholder 3"/>
          <p:cNvSpPr>
            <a:spLocks noGrp="1"/>
          </p:cNvSpPr>
          <p:nvPr>
            <p:ph type="sldNum" sz="quarter" idx="5"/>
          </p:nvPr>
        </p:nvSpPr>
        <p:spPr/>
        <p:txBody>
          <a:bodyPr/>
          <a:lstStyle/>
          <a:p>
            <a:fld id="{2D8E5C5F-13F8-E046-8E8B-779781043F7C}" type="slidenum">
              <a:rPr lang="en-US" smtClean="0"/>
              <a:t>6</a:t>
            </a:fld>
            <a:endParaRPr lang="en-US"/>
          </a:p>
        </p:txBody>
      </p:sp>
    </p:spTree>
    <p:extLst>
      <p:ext uri="{BB962C8B-B14F-4D97-AF65-F5344CB8AC3E}">
        <p14:creationId xmlns:p14="http://schemas.microsoft.com/office/powerpoint/2010/main" val="3519380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sz="1800" dirty="0">
                <a:effectLst/>
                <a:latin typeface="Calibri" panose="020F0502020204030204" pitchFamily="34" charset="0"/>
                <a:ea typeface="SimSun" panose="02010600030101010101" pitchFamily="2" charset="-122"/>
              </a:rPr>
              <a:t>Odtwórz film. Na stronie 5 „Materiałów dla nauczycieli” znajdziesz dodatkowe zasoby.</a:t>
            </a:r>
          </a:p>
          <a:p>
            <a:r>
              <a:rPr lang="pl-PL" sz="1800" dirty="0">
                <a:effectLst/>
                <a:latin typeface="Calibri" panose="020F0502020204030204" pitchFamily="34" charset="0"/>
                <a:ea typeface="SimSun" panose="02010600030101010101" pitchFamily="2" charset="-122"/>
              </a:rPr>
              <a:t>Sprawdź opcję włączenia </a:t>
            </a:r>
            <a:r>
              <a:rPr lang="pl-PL" sz="1800">
                <a:effectLst/>
                <a:latin typeface="Calibri" panose="020F0502020204030204" pitchFamily="34" charset="0"/>
                <a:ea typeface="SimSun" panose="02010600030101010101" pitchFamily="2" charset="-122"/>
              </a:rPr>
              <a:t>polskich napisów.</a:t>
            </a:r>
            <a:endParaRPr lang="en-US" dirty="0"/>
          </a:p>
        </p:txBody>
      </p:sp>
      <p:sp>
        <p:nvSpPr>
          <p:cNvPr id="4" name="Slide Number Placeholder 3"/>
          <p:cNvSpPr>
            <a:spLocks noGrp="1"/>
          </p:cNvSpPr>
          <p:nvPr>
            <p:ph type="sldNum" sz="quarter" idx="5"/>
          </p:nvPr>
        </p:nvSpPr>
        <p:spPr/>
        <p:txBody>
          <a:bodyPr/>
          <a:lstStyle/>
          <a:p>
            <a:fld id="{2D8E5C5F-13F8-E046-8E8B-779781043F7C}" type="slidenum">
              <a:rPr lang="en-US" smtClean="0"/>
              <a:t>7</a:t>
            </a:fld>
            <a:endParaRPr lang="en-US"/>
          </a:p>
        </p:txBody>
      </p:sp>
    </p:spTree>
    <p:extLst>
      <p:ext uri="{BB962C8B-B14F-4D97-AF65-F5344CB8AC3E}">
        <p14:creationId xmlns:p14="http://schemas.microsoft.com/office/powerpoint/2010/main" val="3282686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sz="1800" dirty="0">
                <a:effectLst/>
                <a:latin typeface="Calibri" panose="020F0502020204030204" pitchFamily="34" charset="0"/>
                <a:ea typeface="SimSun" panose="02010600030101010101" pitchFamily="2" charset="-122"/>
                <a:cs typeface="Calibri" panose="020F0502020204030204" pitchFamily="34" charset="0"/>
              </a:rPr>
              <a:t>Pytania do uczniów:</a:t>
            </a:r>
            <a:endParaRPr lang="pl-PL" sz="1800" dirty="0">
              <a:effectLst/>
              <a:latin typeface="Calibri" panose="020F0502020204030204" pitchFamily="34" charset="0"/>
              <a:ea typeface="SimSun" panose="02010600030101010101" pitchFamily="2" charset="-122"/>
              <a:cs typeface="font461"/>
            </a:endParaRPr>
          </a:p>
          <a:p>
            <a:r>
              <a:rPr lang="pl-PL" sz="1800" dirty="0">
                <a:solidFill>
                  <a:srgbClr val="000000"/>
                </a:solidFill>
                <a:effectLst/>
                <a:latin typeface="Calibri" panose="020F0502020204030204" pitchFamily="34" charset="0"/>
                <a:ea typeface="SimSun" panose="02010600030101010101" pitchFamily="2" charset="-122"/>
                <a:cs typeface="Calibri" panose="020F0502020204030204" pitchFamily="34" charset="0"/>
              </a:rPr>
              <a:t>1. Kto waszym zdaniem powinien wziąć udział w debacie?</a:t>
            </a:r>
            <a:endParaRPr lang="pl-PL" sz="1800" dirty="0">
              <a:effectLst/>
              <a:latin typeface="Calibri" panose="020F0502020204030204" pitchFamily="34" charset="0"/>
              <a:ea typeface="SimSun" panose="02010600030101010101" pitchFamily="2" charset="-122"/>
              <a:cs typeface="font461"/>
            </a:endParaRPr>
          </a:p>
          <a:p>
            <a:r>
              <a:rPr lang="pl-PL" sz="1800" dirty="0">
                <a:solidFill>
                  <a:srgbClr val="000000"/>
                </a:solidFill>
                <a:effectLst/>
                <a:latin typeface="Calibri" panose="020F0502020204030204" pitchFamily="34" charset="0"/>
                <a:ea typeface="SimSun" panose="02010600030101010101" pitchFamily="2" charset="-122"/>
                <a:cs typeface="Calibri" panose="020F0502020204030204" pitchFamily="34" charset="0"/>
              </a:rPr>
              <a:t>2. Kto będzie się sprzeciwiać budowie tamy, a kto będzie ją popierać?</a:t>
            </a:r>
            <a:endParaRPr lang="pl-PL" sz="1800" dirty="0">
              <a:effectLst/>
              <a:latin typeface="Calibri" panose="020F0502020204030204" pitchFamily="34" charset="0"/>
              <a:ea typeface="SimSun" panose="02010600030101010101" pitchFamily="2" charset="-122"/>
              <a:cs typeface="font461"/>
            </a:endParaRPr>
          </a:p>
          <a:p>
            <a:r>
              <a:rPr lang="pl-PL" sz="1800" dirty="0">
                <a:effectLst/>
                <a:latin typeface="Calibri" panose="020F0502020204030204" pitchFamily="34" charset="0"/>
                <a:ea typeface="SimSun" panose="02010600030101010101" pitchFamily="2" charset="-122"/>
                <a:cs typeface="Calibri" panose="020F0502020204030204" pitchFamily="34" charset="0"/>
              </a:rPr>
              <a:t> </a:t>
            </a:r>
            <a:endParaRPr lang="pl-PL" sz="1800" dirty="0">
              <a:effectLst/>
              <a:latin typeface="Calibri" panose="020F0502020204030204" pitchFamily="34" charset="0"/>
              <a:ea typeface="SimSun" panose="02010600030101010101" pitchFamily="2" charset="-122"/>
              <a:cs typeface="font461"/>
            </a:endParaRPr>
          </a:p>
          <a:p>
            <a:r>
              <a:rPr lang="pl-PL" sz="1800" dirty="0">
                <a:solidFill>
                  <a:srgbClr val="000000"/>
                </a:solidFill>
                <a:effectLst/>
                <a:latin typeface="Calibri" panose="020F0502020204030204" pitchFamily="34" charset="0"/>
                <a:ea typeface="SimSun" panose="02010600030101010101" pitchFamily="2" charset="-122"/>
                <a:cs typeface="Calibri" panose="020F0502020204030204" pitchFamily="34" charset="0"/>
              </a:rPr>
              <a:t>„Materiały dla nauczycieli” zawierają dodatkowe pomysły i podpowiedzi. Możesz rozdać karty postaci zamieszczone w Załączniku 2, ale uczniowie mogą też stworzyć własne.</a:t>
            </a:r>
            <a:endParaRPr lang="pl-PL" sz="1800" dirty="0">
              <a:effectLst/>
              <a:latin typeface="Calibri" panose="020F0502020204030204" pitchFamily="34" charset="0"/>
              <a:ea typeface="SimSun" panose="02010600030101010101" pitchFamily="2" charset="-122"/>
              <a:cs typeface="font461"/>
            </a:endParaRPr>
          </a:p>
          <a:p>
            <a:r>
              <a:rPr lang="pl-PL" sz="1800" dirty="0">
                <a:effectLst/>
                <a:latin typeface="Calibri" panose="020F0502020204030204" pitchFamily="34" charset="0"/>
                <a:ea typeface="SimSun" panose="02010600030101010101" pitchFamily="2" charset="-122"/>
                <a:cs typeface="Calibri" panose="020F0502020204030204" pitchFamily="34" charset="0"/>
              </a:rPr>
              <a:t> </a:t>
            </a:r>
            <a:endParaRPr lang="pl-PL" sz="1800" dirty="0">
              <a:effectLst/>
              <a:latin typeface="Calibri" panose="020F0502020204030204" pitchFamily="34" charset="0"/>
              <a:ea typeface="SimSun" panose="02010600030101010101" pitchFamily="2" charset="-122"/>
              <a:cs typeface="font461"/>
            </a:endParaRPr>
          </a:p>
          <a:p>
            <a:r>
              <a:rPr lang="pl-PL" sz="1800" dirty="0">
                <a:solidFill>
                  <a:srgbClr val="000000"/>
                </a:solidFill>
                <a:effectLst/>
                <a:latin typeface="Calibri" panose="020F0502020204030204" pitchFamily="34" charset="0"/>
                <a:ea typeface="SimSun" panose="02010600030101010101" pitchFamily="2" charset="-122"/>
                <a:cs typeface="Calibri" panose="020F0502020204030204" pitchFamily="34" charset="0"/>
              </a:rPr>
              <a:t>Debata: w „Materiałach dla nauczycieli” znajdziesz instrukcje i przykładowe pytania.</a:t>
            </a:r>
            <a:endParaRPr lang="pl-PL" sz="1800" dirty="0">
              <a:effectLst/>
              <a:latin typeface="Calibri" panose="020F0502020204030204" pitchFamily="34" charset="0"/>
              <a:ea typeface="SimSun" panose="02010600030101010101" pitchFamily="2" charset="-122"/>
              <a:cs typeface="font461"/>
            </a:endParaRPr>
          </a:p>
        </p:txBody>
      </p:sp>
      <p:sp>
        <p:nvSpPr>
          <p:cNvPr id="4" name="Slide Number Placeholder 3"/>
          <p:cNvSpPr>
            <a:spLocks noGrp="1"/>
          </p:cNvSpPr>
          <p:nvPr>
            <p:ph type="sldNum" sz="quarter" idx="5"/>
          </p:nvPr>
        </p:nvSpPr>
        <p:spPr/>
        <p:txBody>
          <a:bodyPr/>
          <a:lstStyle/>
          <a:p>
            <a:fld id="{2D8E5C5F-13F8-E046-8E8B-779781043F7C}" type="slidenum">
              <a:rPr lang="en-US" smtClean="0"/>
              <a:t>8</a:t>
            </a:fld>
            <a:endParaRPr lang="en-US"/>
          </a:p>
        </p:txBody>
      </p:sp>
    </p:spTree>
    <p:extLst>
      <p:ext uri="{BB962C8B-B14F-4D97-AF65-F5344CB8AC3E}">
        <p14:creationId xmlns:p14="http://schemas.microsoft.com/office/powerpoint/2010/main" val="16823270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sz="1800" dirty="0">
                <a:effectLst/>
                <a:latin typeface="Calibri" panose="020F0502020204030204" pitchFamily="34" charset="0"/>
                <a:ea typeface="SimSun" panose="02010600030101010101" pitchFamily="2" charset="-122"/>
                <a:cs typeface="Calibri" panose="020F0502020204030204" pitchFamily="34" charset="0"/>
              </a:rPr>
              <a:t>Poproś klasę, żeby zagłosowała na rozwiązanie, które najlepiej odzwierciedla argumenty użyte w debacie.</a:t>
            </a:r>
            <a:endParaRPr lang="pl-PL" sz="1800" dirty="0">
              <a:effectLst/>
              <a:latin typeface="Calibri" panose="020F0502020204030204" pitchFamily="34" charset="0"/>
              <a:ea typeface="SimSun" panose="02010600030101010101" pitchFamily="2" charset="-122"/>
              <a:cs typeface="font461"/>
            </a:endParaRPr>
          </a:p>
          <a:p>
            <a:r>
              <a:rPr lang="pl-PL" sz="1800" dirty="0">
                <a:effectLst/>
                <a:latin typeface="Calibri" panose="020F0502020204030204" pitchFamily="34" charset="0"/>
                <a:ea typeface="SimSun" panose="02010600030101010101" pitchFamily="2" charset="-122"/>
                <a:cs typeface="Calibri" panose="020F0502020204030204" pitchFamily="34" charset="0"/>
              </a:rPr>
              <a:t> </a:t>
            </a:r>
            <a:endParaRPr lang="pl-PL" sz="1800" dirty="0">
              <a:effectLst/>
              <a:latin typeface="Calibri" panose="020F0502020204030204" pitchFamily="34" charset="0"/>
              <a:ea typeface="SimSun" panose="02010600030101010101" pitchFamily="2" charset="-122"/>
              <a:cs typeface="font461"/>
            </a:endParaRPr>
          </a:p>
          <a:p>
            <a:r>
              <a:rPr lang="pl-PL" sz="1800" dirty="0">
                <a:effectLst/>
                <a:latin typeface="Calibri" panose="020F0502020204030204" pitchFamily="34" charset="0"/>
                <a:ea typeface="SimSun" panose="02010600030101010101" pitchFamily="2" charset="-122"/>
              </a:rPr>
              <a:t>Jeśli wystarczy czasu, możecie przeprowadzić dyskusję klasową. „Materiały dla nauczycieli” zawierają podpowiedzi i przykładowe pytania do dyskusji.</a:t>
            </a:r>
            <a:endParaRPr lang="en-US" dirty="0"/>
          </a:p>
        </p:txBody>
      </p:sp>
      <p:sp>
        <p:nvSpPr>
          <p:cNvPr id="4" name="Slide Number Placeholder 3"/>
          <p:cNvSpPr>
            <a:spLocks noGrp="1"/>
          </p:cNvSpPr>
          <p:nvPr>
            <p:ph type="sldNum" sz="quarter" idx="5"/>
          </p:nvPr>
        </p:nvSpPr>
        <p:spPr/>
        <p:txBody>
          <a:bodyPr/>
          <a:lstStyle/>
          <a:p>
            <a:fld id="{2D8E5C5F-13F8-E046-8E8B-779781043F7C}" type="slidenum">
              <a:rPr lang="en-US" smtClean="0"/>
              <a:t>9</a:t>
            </a:fld>
            <a:endParaRPr lang="en-US"/>
          </a:p>
        </p:txBody>
      </p:sp>
    </p:spTree>
    <p:extLst>
      <p:ext uri="{BB962C8B-B14F-4D97-AF65-F5344CB8AC3E}">
        <p14:creationId xmlns:p14="http://schemas.microsoft.com/office/powerpoint/2010/main" val="37268808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sz="1800" dirty="0">
                <a:effectLst/>
                <a:latin typeface="Calibri" panose="020F0502020204030204" pitchFamily="34" charset="0"/>
                <a:ea typeface="SimSun" panose="02010600030101010101" pitchFamily="2" charset="-122"/>
                <a:cs typeface="Calibri" panose="020F0502020204030204" pitchFamily="34" charset="0"/>
              </a:rPr>
              <a:t>Przypomnij uczniom, jaki jest cel LPR. Poproś ich o opracowanie złożonego z 5 lub więcej kroków planu pisania „Raportu żyjącej planety” dla okolicy. Wspólnie omówcie przedstawione pomysły. Kolejny slajd przedsta</a:t>
            </a:r>
            <a:r>
              <a:rPr lang="pl-PL" sz="1800" dirty="0">
                <a:solidFill>
                  <a:srgbClr val="000000"/>
                </a:solidFill>
                <a:effectLst/>
                <a:latin typeface="Calibri" panose="020F0502020204030204" pitchFamily="34" charset="0"/>
                <a:ea typeface="SimSun" panose="02010600030101010101" pitchFamily="2" charset="-122"/>
                <a:cs typeface="Calibri" panose="020F0502020204030204" pitchFamily="34" charset="0"/>
              </a:rPr>
              <a:t>wia przykładowy plan pracy.</a:t>
            </a:r>
            <a:endParaRPr lang="pl-PL" sz="1800" dirty="0">
              <a:effectLst/>
              <a:latin typeface="Calibri" panose="020F0502020204030204" pitchFamily="34" charset="0"/>
              <a:ea typeface="SimSun" panose="02010600030101010101" pitchFamily="2" charset="-122"/>
              <a:cs typeface="font461"/>
            </a:endParaRPr>
          </a:p>
        </p:txBody>
      </p:sp>
      <p:sp>
        <p:nvSpPr>
          <p:cNvPr id="4" name="Slide Number Placeholder 3"/>
          <p:cNvSpPr>
            <a:spLocks noGrp="1"/>
          </p:cNvSpPr>
          <p:nvPr>
            <p:ph type="sldNum" sz="quarter" idx="5"/>
          </p:nvPr>
        </p:nvSpPr>
        <p:spPr/>
        <p:txBody>
          <a:bodyPr/>
          <a:lstStyle/>
          <a:p>
            <a:fld id="{2D8E5C5F-13F8-E046-8E8B-779781043F7C}" type="slidenum">
              <a:rPr lang="en-US" smtClean="0"/>
              <a:t>10</a:t>
            </a:fld>
            <a:endParaRPr lang="en-US"/>
          </a:p>
        </p:txBody>
      </p:sp>
    </p:spTree>
    <p:extLst>
      <p:ext uri="{BB962C8B-B14F-4D97-AF65-F5344CB8AC3E}">
        <p14:creationId xmlns:p14="http://schemas.microsoft.com/office/powerpoint/2010/main" val="42259488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sz="1800" dirty="0">
                <a:effectLst/>
                <a:latin typeface="Calibri" panose="020F0502020204030204" pitchFamily="34" charset="0"/>
                <a:ea typeface="SimSun" panose="02010600030101010101" pitchFamily="2" charset="-122"/>
                <a:cs typeface="Calibri" panose="020F0502020204030204" pitchFamily="34" charset="0"/>
              </a:rPr>
              <a:t>Ćwiczenie może zostać wykonane indywidualnie bądź w grupach. Uczniowie powinni skorzystać z arkusza z Załącznika III, żeby zaplanować prace nad tworzeniem raportu.</a:t>
            </a:r>
            <a:endParaRPr lang="pl-PL" sz="1800" dirty="0">
              <a:effectLst/>
              <a:latin typeface="Calibri" panose="020F0502020204030204" pitchFamily="34" charset="0"/>
              <a:ea typeface="SimSun" panose="02010600030101010101" pitchFamily="2" charset="-122"/>
              <a:cs typeface="font461"/>
            </a:endParaRPr>
          </a:p>
          <a:p>
            <a:r>
              <a:rPr lang="pl-PL" sz="1800" dirty="0">
                <a:effectLst/>
                <a:latin typeface="Calibri" panose="020F0502020204030204" pitchFamily="34" charset="0"/>
                <a:ea typeface="SimSun" panose="02010600030101010101" pitchFamily="2" charset="-122"/>
                <a:cs typeface="Calibri" panose="020F0502020204030204" pitchFamily="34" charset="0"/>
              </a:rPr>
              <a:t> </a:t>
            </a:r>
            <a:endParaRPr lang="pl-PL" sz="1800" dirty="0">
              <a:effectLst/>
              <a:latin typeface="Calibri" panose="020F0502020204030204" pitchFamily="34" charset="0"/>
              <a:ea typeface="SimSun" panose="02010600030101010101" pitchFamily="2" charset="-122"/>
              <a:cs typeface="font461"/>
            </a:endParaRPr>
          </a:p>
          <a:p>
            <a:r>
              <a:rPr lang="pl-PL" sz="1800" dirty="0">
                <a:effectLst/>
                <a:latin typeface="Calibri" panose="020F0502020204030204" pitchFamily="34" charset="0"/>
                <a:ea typeface="SimSun" panose="02010600030101010101" pitchFamily="2" charset="-122"/>
                <a:cs typeface="Calibri" panose="020F0502020204030204" pitchFamily="34" charset="0"/>
              </a:rPr>
              <a:t>Poproś uczniów, aby wzajemnie ocenili swoje plany: sprawdź, czy nie pominęli żadnego istotnego elementu. Czy potrafią wspólnie znaleźć rozwiązania trudności, jakie mogą pojawić się w trakcie pracy nad raportem?</a:t>
            </a:r>
            <a:endParaRPr lang="pl-PL" sz="1800" dirty="0">
              <a:effectLst/>
              <a:latin typeface="Calibri" panose="020F0502020204030204" pitchFamily="34" charset="0"/>
              <a:ea typeface="SimSun" panose="02010600030101010101" pitchFamily="2" charset="-122"/>
              <a:cs typeface="font461"/>
            </a:endParaRPr>
          </a:p>
          <a:p>
            <a:r>
              <a:rPr lang="pl-PL" sz="1800" dirty="0">
                <a:effectLst/>
                <a:latin typeface="Calibri" panose="020F0502020204030204" pitchFamily="34" charset="0"/>
                <a:ea typeface="SimSun" panose="02010600030101010101" pitchFamily="2" charset="-122"/>
                <a:cs typeface="Calibri" panose="020F0502020204030204" pitchFamily="34" charset="0"/>
              </a:rPr>
              <a:t> </a:t>
            </a:r>
            <a:endParaRPr lang="pl-PL" sz="1800" dirty="0">
              <a:effectLst/>
              <a:latin typeface="Calibri" panose="020F0502020204030204" pitchFamily="34" charset="0"/>
              <a:ea typeface="SimSun" panose="02010600030101010101" pitchFamily="2" charset="-122"/>
              <a:cs typeface="font461"/>
            </a:endParaRPr>
          </a:p>
          <a:p>
            <a:r>
              <a:rPr lang="pl-PL" sz="1800" dirty="0">
                <a:effectLst/>
                <a:latin typeface="Calibri" panose="020F0502020204030204" pitchFamily="34" charset="0"/>
                <a:ea typeface="SimSun" panose="02010600030101010101" pitchFamily="2" charset="-122"/>
              </a:rPr>
              <a:t>W „Materiałach dla nauczycieli” znajdziesz szczegółowe instrukcje i odnośniki do zasobów pomocnych przy wykonywaniu tego ćwiczenia.</a:t>
            </a:r>
            <a:endParaRPr lang="en-US" dirty="0"/>
          </a:p>
        </p:txBody>
      </p:sp>
      <p:sp>
        <p:nvSpPr>
          <p:cNvPr id="4" name="Slide Number Placeholder 3"/>
          <p:cNvSpPr>
            <a:spLocks noGrp="1"/>
          </p:cNvSpPr>
          <p:nvPr>
            <p:ph type="sldNum" sz="quarter" idx="5"/>
          </p:nvPr>
        </p:nvSpPr>
        <p:spPr/>
        <p:txBody>
          <a:bodyPr/>
          <a:lstStyle/>
          <a:p>
            <a:fld id="{2D8E5C5F-13F8-E046-8E8B-779781043F7C}" type="slidenum">
              <a:rPr lang="en-US" smtClean="0"/>
              <a:t>11</a:t>
            </a:fld>
            <a:endParaRPr lang="en-US"/>
          </a:p>
        </p:txBody>
      </p:sp>
    </p:spTree>
    <p:extLst>
      <p:ext uri="{BB962C8B-B14F-4D97-AF65-F5344CB8AC3E}">
        <p14:creationId xmlns:p14="http://schemas.microsoft.com/office/powerpoint/2010/main" val="24734014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n-GB"/>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1C7E229E-3B4F-7242-8EEE-6B6A4A2725F6}" type="datetimeFigureOut">
              <a:rPr lang="en-US" smtClean="0"/>
              <a:t>1/28/2021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8CC676-E535-1C41-AE60-03D4D43F2763}" type="slidenum">
              <a:rPr lang="en-US" smtClean="0"/>
              <a:t>‹#›</a:t>
            </a:fld>
            <a:endParaRPr lang="en-US"/>
          </a:p>
        </p:txBody>
      </p:sp>
    </p:spTree>
    <p:extLst>
      <p:ext uri="{BB962C8B-B14F-4D97-AF65-F5344CB8AC3E}">
        <p14:creationId xmlns:p14="http://schemas.microsoft.com/office/powerpoint/2010/main" val="1072599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C7E229E-3B4F-7242-8EEE-6B6A4A2725F6}" type="datetimeFigureOut">
              <a:rPr lang="en-US" smtClean="0"/>
              <a:t>1/28/2021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8CC676-E535-1C41-AE60-03D4D43F2763}" type="slidenum">
              <a:rPr lang="en-US" smtClean="0"/>
              <a:t>‹#›</a:t>
            </a:fld>
            <a:endParaRPr lang="en-US"/>
          </a:p>
        </p:txBody>
      </p:sp>
    </p:spTree>
    <p:extLst>
      <p:ext uri="{BB962C8B-B14F-4D97-AF65-F5344CB8AC3E}">
        <p14:creationId xmlns:p14="http://schemas.microsoft.com/office/powerpoint/2010/main" val="2022585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2"/>
            <a:ext cx="7886700" cy="2377281"/>
          </a:xfrm>
        </p:spPr>
        <p:txBody>
          <a:bodyPr anchor="b"/>
          <a:lstStyle>
            <a:lvl1pPr>
              <a:defRPr sz="4500"/>
            </a:lvl1pPr>
          </a:lstStyle>
          <a:p>
            <a:r>
              <a:rPr lang="en-GB"/>
              <a:t>Click to edit Master title style</a:t>
            </a:r>
            <a:endParaRPr lang="en-US" dirty="0"/>
          </a:p>
        </p:txBody>
      </p:sp>
      <p:sp>
        <p:nvSpPr>
          <p:cNvPr id="3" name="Text Placeholder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C7E229E-3B4F-7242-8EEE-6B6A4A2725F6}" type="datetimeFigureOut">
              <a:rPr lang="en-US" smtClean="0"/>
              <a:t>1/28/2021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8CC676-E535-1C41-AE60-03D4D43F2763}" type="slidenum">
              <a:rPr lang="en-US" smtClean="0"/>
              <a:t>‹#›</a:t>
            </a:fld>
            <a:endParaRPr lang="en-US"/>
          </a:p>
        </p:txBody>
      </p:sp>
    </p:spTree>
    <p:extLst>
      <p:ext uri="{BB962C8B-B14F-4D97-AF65-F5344CB8AC3E}">
        <p14:creationId xmlns:p14="http://schemas.microsoft.com/office/powerpoint/2010/main" val="2859099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1C7E229E-3B4F-7242-8EEE-6B6A4A2725F6}" type="datetimeFigureOut">
              <a:rPr lang="en-US" smtClean="0"/>
              <a:t>1/28/2021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8CC676-E535-1C41-AE60-03D4D43F2763}" type="slidenum">
              <a:rPr lang="en-US" smtClean="0"/>
              <a:t>‹#›</a:t>
            </a:fld>
            <a:endParaRPr lang="en-US"/>
          </a:p>
        </p:txBody>
      </p:sp>
    </p:spTree>
    <p:extLst>
      <p:ext uri="{BB962C8B-B14F-4D97-AF65-F5344CB8AC3E}">
        <p14:creationId xmlns:p14="http://schemas.microsoft.com/office/powerpoint/2010/main" val="31061329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1C7E229E-3B4F-7242-8EEE-6B6A4A2725F6}" type="datetimeFigureOut">
              <a:rPr lang="en-US" smtClean="0"/>
              <a:t>1/28/2021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8CC676-E535-1C41-AE60-03D4D43F2763}" type="slidenum">
              <a:rPr lang="en-US" smtClean="0"/>
              <a:t>‹#›</a:t>
            </a:fld>
            <a:endParaRPr lang="en-US"/>
          </a:p>
        </p:txBody>
      </p:sp>
    </p:spTree>
    <p:extLst>
      <p:ext uri="{BB962C8B-B14F-4D97-AF65-F5344CB8AC3E}">
        <p14:creationId xmlns:p14="http://schemas.microsoft.com/office/powerpoint/2010/main" val="1303479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C7E229E-3B4F-7242-8EEE-6B6A4A2725F6}" type="datetimeFigureOut">
              <a:rPr lang="en-US" smtClean="0"/>
              <a:t>1/28/2021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8CC676-E535-1C41-AE60-03D4D43F2763}" type="slidenum">
              <a:rPr lang="en-US" smtClean="0"/>
              <a:t>‹#›</a:t>
            </a:fld>
            <a:endParaRPr lang="en-US"/>
          </a:p>
        </p:txBody>
      </p:sp>
    </p:spTree>
    <p:extLst>
      <p:ext uri="{BB962C8B-B14F-4D97-AF65-F5344CB8AC3E}">
        <p14:creationId xmlns:p14="http://schemas.microsoft.com/office/powerpoint/2010/main" val="2608856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7E229E-3B4F-7242-8EEE-6B6A4A2725F6}" type="datetimeFigureOut">
              <a:rPr lang="en-US" smtClean="0"/>
              <a:t>1/28/2021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8CC676-E535-1C41-AE60-03D4D43F2763}" type="slidenum">
              <a:rPr lang="en-US" smtClean="0"/>
              <a:t>‹#›</a:t>
            </a:fld>
            <a:endParaRPr lang="en-US"/>
          </a:p>
        </p:txBody>
      </p:sp>
    </p:spTree>
    <p:extLst>
      <p:ext uri="{BB962C8B-B14F-4D97-AF65-F5344CB8AC3E}">
        <p14:creationId xmlns:p14="http://schemas.microsoft.com/office/powerpoint/2010/main" val="188067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GB"/>
              <a:t>Click to edit Master title style</a:t>
            </a:r>
            <a:endParaRPr lang="en-US" dirty="0"/>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1C7E229E-3B4F-7242-8EEE-6B6A4A2725F6}" type="datetimeFigureOut">
              <a:rPr lang="en-US" smtClean="0"/>
              <a:t>1/28/2021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8CC676-E535-1C41-AE60-03D4D43F2763}" type="slidenum">
              <a:rPr lang="en-US" smtClean="0"/>
              <a:t>‹#›</a:t>
            </a:fld>
            <a:endParaRPr lang="en-US"/>
          </a:p>
        </p:txBody>
      </p:sp>
    </p:spTree>
    <p:extLst>
      <p:ext uri="{BB962C8B-B14F-4D97-AF65-F5344CB8AC3E}">
        <p14:creationId xmlns:p14="http://schemas.microsoft.com/office/powerpoint/2010/main" val="4215943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822855"/>
            <a:ext cx="4629150" cy="4061354"/>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1C7E229E-3B4F-7242-8EEE-6B6A4A2725F6}" type="datetimeFigureOut">
              <a:rPr lang="en-US" smtClean="0"/>
              <a:t>1/28/2021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8CC676-E535-1C41-AE60-03D4D43F2763}" type="slidenum">
              <a:rPr lang="en-US" smtClean="0"/>
              <a:t>‹#›</a:t>
            </a:fld>
            <a:endParaRPr lang="en-US"/>
          </a:p>
        </p:txBody>
      </p:sp>
    </p:spTree>
    <p:extLst>
      <p:ext uri="{BB962C8B-B14F-4D97-AF65-F5344CB8AC3E}">
        <p14:creationId xmlns:p14="http://schemas.microsoft.com/office/powerpoint/2010/main" val="4272156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C7E229E-3B4F-7242-8EEE-6B6A4A2725F6}" type="datetimeFigureOut">
              <a:rPr lang="en-US" smtClean="0"/>
              <a:t>1/28/2021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8CC676-E535-1C41-AE60-03D4D43F2763}" type="slidenum">
              <a:rPr lang="en-US" smtClean="0"/>
              <a:t>‹#›</a:t>
            </a:fld>
            <a:endParaRPr lang="en-US"/>
          </a:p>
        </p:txBody>
      </p:sp>
    </p:spTree>
    <p:extLst>
      <p:ext uri="{BB962C8B-B14F-4D97-AF65-F5344CB8AC3E}">
        <p14:creationId xmlns:p14="http://schemas.microsoft.com/office/powerpoint/2010/main" val="256380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C7E229E-3B4F-7242-8EEE-6B6A4A2725F6}" type="datetimeFigureOut">
              <a:rPr lang="en-US" smtClean="0"/>
              <a:t>1/28/2021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8CC676-E535-1C41-AE60-03D4D43F2763}" type="slidenum">
              <a:rPr lang="en-US" smtClean="0"/>
              <a:t>‹#›</a:t>
            </a:fld>
            <a:endParaRPr lang="en-US"/>
          </a:p>
        </p:txBody>
      </p:sp>
    </p:spTree>
    <p:extLst>
      <p:ext uri="{BB962C8B-B14F-4D97-AF65-F5344CB8AC3E}">
        <p14:creationId xmlns:p14="http://schemas.microsoft.com/office/powerpoint/2010/main" val="986667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1C7E229E-3B4F-7242-8EEE-6B6A4A2725F6}" type="datetimeFigureOut">
              <a:rPr lang="en-US" smtClean="0"/>
              <a:t>1/28/2021</a:t>
            </a:fld>
            <a:endParaRPr lang="en-US"/>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618CC676-E535-1C41-AE60-03D4D43F2763}" type="slidenum">
              <a:rPr lang="en-US" smtClean="0"/>
              <a:t>‹#›</a:t>
            </a:fld>
            <a:endParaRPr lang="en-US"/>
          </a:p>
        </p:txBody>
      </p:sp>
    </p:spTree>
    <p:extLst>
      <p:ext uri="{BB962C8B-B14F-4D97-AF65-F5344CB8AC3E}">
        <p14:creationId xmlns:p14="http://schemas.microsoft.com/office/powerpoint/2010/main" val="30291362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hyperlink" Target="https://www.youtube.com/watch?v=pk_Y3g5qJN4"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room, clock&#10;&#10;Description automatically generated">
            <a:extLst>
              <a:ext uri="{FF2B5EF4-FFF2-40B4-BE49-F238E27FC236}">
                <a16:creationId xmlns:a16="http://schemas.microsoft.com/office/drawing/2014/main" id="{148978CA-2869-CC42-9D87-4419C7C8B3E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715000"/>
          </a:xfrm>
          <a:prstGeom prst="rect">
            <a:avLst/>
          </a:prstGeom>
        </p:spPr>
      </p:pic>
      <p:pic>
        <p:nvPicPr>
          <p:cNvPr id="10" name="Picture 9" descr="A close up of a logo&#10;&#10;Description automatically generated">
            <a:extLst>
              <a:ext uri="{FF2B5EF4-FFF2-40B4-BE49-F238E27FC236}">
                <a16:creationId xmlns:a16="http://schemas.microsoft.com/office/drawing/2014/main" id="{1E63E1A6-7935-674F-971E-E4BFD24E257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13976" y="286871"/>
            <a:ext cx="998071" cy="1105648"/>
          </a:xfrm>
          <a:prstGeom prst="rect">
            <a:avLst/>
          </a:prstGeom>
        </p:spPr>
      </p:pic>
      <p:sp>
        <p:nvSpPr>
          <p:cNvPr id="5" name="Rectangle 4">
            <a:extLst>
              <a:ext uri="{FF2B5EF4-FFF2-40B4-BE49-F238E27FC236}">
                <a16:creationId xmlns:a16="http://schemas.microsoft.com/office/drawing/2014/main" id="{AE36ECF5-A3A8-0643-BF86-209CF5171C89}"/>
              </a:ext>
            </a:extLst>
          </p:cNvPr>
          <p:cNvSpPr/>
          <p:nvPr/>
        </p:nvSpPr>
        <p:spPr>
          <a:xfrm>
            <a:off x="485926" y="1978572"/>
            <a:ext cx="3407344" cy="16317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600" dirty="0">
                <a:latin typeface="Georgia" panose="02040502050405020303" pitchFamily="18" charset="0"/>
              </a:rPr>
              <a:t>Living Planet Report 2020</a:t>
            </a:r>
          </a:p>
          <a:p>
            <a:r>
              <a:rPr lang="pl-PL" sz="2200" dirty="0">
                <a:latin typeface="Georgia" panose="02040502050405020303" pitchFamily="18" charset="0"/>
              </a:rPr>
              <a:t>Przewodnik dla młodzieży</a:t>
            </a:r>
            <a:endParaRPr lang="en-GB" sz="2200" dirty="0">
              <a:latin typeface="Georgia" panose="02040502050405020303" pitchFamily="18" charset="0"/>
            </a:endParaRPr>
          </a:p>
        </p:txBody>
      </p:sp>
    </p:spTree>
    <p:extLst>
      <p:ext uri="{BB962C8B-B14F-4D97-AF65-F5344CB8AC3E}">
        <p14:creationId xmlns:p14="http://schemas.microsoft.com/office/powerpoint/2010/main" val="3053727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0A7C1ED-03B5-6047-985C-013465769165}"/>
              </a:ext>
            </a:extLst>
          </p:cNvPr>
          <p:cNvPicPr>
            <a:picLocks noChangeAspect="1"/>
          </p:cNvPicPr>
          <p:nvPr/>
        </p:nvPicPr>
        <p:blipFill>
          <a:blip r:embed="rId3"/>
          <a:srcRect/>
          <a:stretch/>
        </p:blipFill>
        <p:spPr>
          <a:xfrm>
            <a:off x="2437" y="0"/>
            <a:ext cx="9139125" cy="5715000"/>
          </a:xfrm>
          <a:prstGeom prst="rect">
            <a:avLst/>
          </a:prstGeom>
        </p:spPr>
      </p:pic>
      <p:sp>
        <p:nvSpPr>
          <p:cNvPr id="11" name="Rectangle 10">
            <a:extLst>
              <a:ext uri="{FF2B5EF4-FFF2-40B4-BE49-F238E27FC236}">
                <a16:creationId xmlns:a16="http://schemas.microsoft.com/office/drawing/2014/main" id="{1EF15631-9CA1-2F47-829A-60A03BDF312E}"/>
              </a:ext>
            </a:extLst>
          </p:cNvPr>
          <p:cNvSpPr/>
          <p:nvPr/>
        </p:nvSpPr>
        <p:spPr>
          <a:xfrm>
            <a:off x="8870950" y="5441950"/>
            <a:ext cx="273050" cy="27305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6CE98EF-8E9F-BA4F-887B-20E8C71CAE7B}"/>
              </a:ext>
            </a:extLst>
          </p:cNvPr>
          <p:cNvSpPr/>
          <p:nvPr/>
        </p:nvSpPr>
        <p:spPr>
          <a:xfrm>
            <a:off x="0" y="437707"/>
            <a:ext cx="6087035" cy="6507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a:r>
              <a:rPr lang="pl-PL" sz="2400" dirty="0">
                <a:latin typeface="Georgia" panose="02040502050405020303" pitchFamily="18" charset="0"/>
              </a:rPr>
              <a:t>Co to jest </a:t>
            </a:r>
            <a:r>
              <a:rPr lang="en-GB" sz="2400" dirty="0">
                <a:latin typeface="Georgia" panose="02040502050405020303" pitchFamily="18" charset="0"/>
              </a:rPr>
              <a:t>Living Planet Report (LPR)?</a:t>
            </a:r>
          </a:p>
        </p:txBody>
      </p:sp>
      <p:sp>
        <p:nvSpPr>
          <p:cNvPr id="9" name="TextBox 8">
            <a:extLst>
              <a:ext uri="{FF2B5EF4-FFF2-40B4-BE49-F238E27FC236}">
                <a16:creationId xmlns:a16="http://schemas.microsoft.com/office/drawing/2014/main" id="{60186566-9D30-F640-97D7-E8E39C3D8054}"/>
              </a:ext>
            </a:extLst>
          </p:cNvPr>
          <p:cNvSpPr txBox="1"/>
          <p:nvPr/>
        </p:nvSpPr>
        <p:spPr>
          <a:xfrm>
            <a:off x="369273" y="1441398"/>
            <a:ext cx="1850329" cy="1169551"/>
          </a:xfrm>
          <a:prstGeom prst="rect">
            <a:avLst/>
          </a:prstGeom>
          <a:noFill/>
        </p:spPr>
        <p:txBody>
          <a:bodyPr wrap="square" rtlCol="0">
            <a:spAutoFit/>
          </a:bodyPr>
          <a:lstStyle/>
          <a:p>
            <a:r>
              <a:rPr lang="pl-PL" sz="1400" dirty="0">
                <a:solidFill>
                  <a:schemeClr val="bg1"/>
                </a:solidFill>
                <a:latin typeface="Georgia" panose="02040502050405020303" pitchFamily="18" charset="0"/>
              </a:rPr>
              <a:t>To okresowe </a:t>
            </a:r>
            <a:r>
              <a:rPr lang="pl-PL" sz="1400" b="1" dirty="0">
                <a:solidFill>
                  <a:schemeClr val="bg1"/>
                </a:solidFill>
                <a:latin typeface="Georgia" panose="02040502050405020303" pitchFamily="18" charset="0"/>
              </a:rPr>
              <a:t>badanie zdrowia </a:t>
            </a:r>
            <a:r>
              <a:rPr lang="pl-PL" sz="1400" dirty="0">
                <a:solidFill>
                  <a:schemeClr val="bg1"/>
                </a:solidFill>
                <a:latin typeface="Georgia" panose="02040502050405020303" pitchFamily="18" charset="0"/>
              </a:rPr>
              <a:t>naszej planety, które odbywa się co </a:t>
            </a:r>
            <a:r>
              <a:rPr lang="pl-PL" sz="1400" b="1" dirty="0">
                <a:solidFill>
                  <a:schemeClr val="bg1"/>
                </a:solidFill>
                <a:latin typeface="Georgia" panose="02040502050405020303" pitchFamily="18" charset="0"/>
              </a:rPr>
              <a:t>dwa lata</a:t>
            </a:r>
            <a:r>
              <a:rPr lang="en-US" sz="1400" b="1" dirty="0">
                <a:solidFill>
                  <a:schemeClr val="bg1"/>
                </a:solidFill>
                <a:latin typeface="Georgia" panose="02040502050405020303" pitchFamily="18" charset="0"/>
              </a:rPr>
              <a:t>.</a:t>
            </a:r>
          </a:p>
        </p:txBody>
      </p:sp>
      <p:sp>
        <p:nvSpPr>
          <p:cNvPr id="10" name="TextBox 9">
            <a:extLst>
              <a:ext uri="{FF2B5EF4-FFF2-40B4-BE49-F238E27FC236}">
                <a16:creationId xmlns:a16="http://schemas.microsoft.com/office/drawing/2014/main" id="{D6DEE98F-5ED2-EA49-B891-787BADBA7DFD}"/>
              </a:ext>
            </a:extLst>
          </p:cNvPr>
          <p:cNvSpPr txBox="1"/>
          <p:nvPr/>
        </p:nvSpPr>
        <p:spPr>
          <a:xfrm>
            <a:off x="8870950" y="5521536"/>
            <a:ext cx="273050" cy="222690"/>
          </a:xfrm>
          <a:prstGeom prst="rect">
            <a:avLst/>
          </a:prstGeom>
          <a:noFill/>
        </p:spPr>
        <p:txBody>
          <a:bodyPr wrap="square" rtlCol="0">
            <a:spAutoFit/>
          </a:bodyPr>
          <a:lstStyle/>
          <a:p>
            <a:pPr algn="ctr">
              <a:lnSpc>
                <a:spcPts val="800"/>
              </a:lnSpc>
            </a:pPr>
            <a:r>
              <a:rPr lang="en-US" dirty="0">
                <a:solidFill>
                  <a:schemeClr val="bg1"/>
                </a:solidFill>
                <a:latin typeface="Georgia" panose="02040502050405020303" pitchFamily="18" charset="0"/>
              </a:rPr>
              <a:t>2</a:t>
            </a:r>
          </a:p>
        </p:txBody>
      </p:sp>
    </p:spTree>
    <p:extLst>
      <p:ext uri="{BB962C8B-B14F-4D97-AF65-F5344CB8AC3E}">
        <p14:creationId xmlns:p14="http://schemas.microsoft.com/office/powerpoint/2010/main" val="1023635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Obraz 8" descr="Obraz zawierający mapa&#10;&#10;Opis wygenerowany automatycznie">
            <a:extLst>
              <a:ext uri="{FF2B5EF4-FFF2-40B4-BE49-F238E27FC236}">
                <a16:creationId xmlns:a16="http://schemas.microsoft.com/office/drawing/2014/main" id="{3325B51F-AD65-4160-98D7-B0102A487F06}"/>
              </a:ext>
            </a:extLst>
          </p:cNvPr>
          <p:cNvPicPr>
            <a:picLocks noChangeAspect="1"/>
          </p:cNvPicPr>
          <p:nvPr/>
        </p:nvPicPr>
        <p:blipFill>
          <a:blip r:embed="rId3"/>
          <a:stretch>
            <a:fillRect/>
          </a:stretch>
        </p:blipFill>
        <p:spPr>
          <a:xfrm>
            <a:off x="531173" y="0"/>
            <a:ext cx="8081653" cy="5715000"/>
          </a:xfrm>
          <a:prstGeom prst="rect">
            <a:avLst/>
          </a:prstGeom>
        </p:spPr>
      </p:pic>
      <p:pic>
        <p:nvPicPr>
          <p:cNvPr id="3" name="Picture 2">
            <a:extLst>
              <a:ext uri="{FF2B5EF4-FFF2-40B4-BE49-F238E27FC236}">
                <a16:creationId xmlns:a16="http://schemas.microsoft.com/office/drawing/2014/main" id="{3E2A969A-1868-4F43-90C8-ED0917BA8608}"/>
              </a:ext>
            </a:extLst>
          </p:cNvPr>
          <p:cNvPicPr>
            <a:picLocks noChangeAspect="1"/>
          </p:cNvPicPr>
          <p:nvPr/>
        </p:nvPicPr>
        <p:blipFill>
          <a:blip r:embed="rId4"/>
          <a:srcRect/>
          <a:stretch/>
        </p:blipFill>
        <p:spPr>
          <a:xfrm>
            <a:off x="2281" y="0"/>
            <a:ext cx="9139438" cy="5715000"/>
          </a:xfrm>
          <a:prstGeom prst="rect">
            <a:avLst/>
          </a:prstGeom>
        </p:spPr>
      </p:pic>
      <p:sp>
        <p:nvSpPr>
          <p:cNvPr id="7" name="Rectangle 6">
            <a:extLst>
              <a:ext uri="{FF2B5EF4-FFF2-40B4-BE49-F238E27FC236}">
                <a16:creationId xmlns:a16="http://schemas.microsoft.com/office/drawing/2014/main" id="{66F413D9-1B51-1F4A-ABCB-64D650EDC33B}"/>
              </a:ext>
            </a:extLst>
          </p:cNvPr>
          <p:cNvSpPr/>
          <p:nvPr/>
        </p:nvSpPr>
        <p:spPr>
          <a:xfrm>
            <a:off x="8870950" y="5441950"/>
            <a:ext cx="273050" cy="27305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731BE45-62F9-4541-A001-857A3D2A0381}"/>
              </a:ext>
            </a:extLst>
          </p:cNvPr>
          <p:cNvSpPr txBox="1"/>
          <p:nvPr/>
        </p:nvSpPr>
        <p:spPr>
          <a:xfrm>
            <a:off x="8870950" y="5521536"/>
            <a:ext cx="273050" cy="222690"/>
          </a:xfrm>
          <a:prstGeom prst="rect">
            <a:avLst/>
          </a:prstGeom>
          <a:noFill/>
        </p:spPr>
        <p:txBody>
          <a:bodyPr wrap="square" rtlCol="0">
            <a:spAutoFit/>
          </a:bodyPr>
          <a:lstStyle/>
          <a:p>
            <a:pPr algn="ctr">
              <a:lnSpc>
                <a:spcPts val="800"/>
              </a:lnSpc>
            </a:pPr>
            <a:r>
              <a:rPr lang="en-US" dirty="0">
                <a:solidFill>
                  <a:schemeClr val="bg1"/>
                </a:solidFill>
                <a:latin typeface="Georgia" panose="02040502050405020303" pitchFamily="18" charset="0"/>
              </a:rPr>
              <a:t>3</a:t>
            </a:r>
          </a:p>
        </p:txBody>
      </p:sp>
      <p:sp>
        <p:nvSpPr>
          <p:cNvPr id="5" name="Rectangle 4">
            <a:extLst>
              <a:ext uri="{FF2B5EF4-FFF2-40B4-BE49-F238E27FC236}">
                <a16:creationId xmlns:a16="http://schemas.microsoft.com/office/drawing/2014/main" id="{A46C2F53-8BAE-8244-B4CD-0E26E6C0E350}"/>
              </a:ext>
            </a:extLst>
          </p:cNvPr>
          <p:cNvSpPr/>
          <p:nvPr/>
        </p:nvSpPr>
        <p:spPr>
          <a:xfrm>
            <a:off x="0" y="364972"/>
            <a:ext cx="3543301" cy="80920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a:r>
              <a:rPr lang="pl-PL" sz="2300" dirty="0">
                <a:latin typeface="Georgia" panose="02040502050405020303" pitchFamily="18" charset="0"/>
              </a:rPr>
              <a:t>Co to jest Wskaźnik Żyjącej Planety (LPI)?</a:t>
            </a:r>
            <a:endParaRPr lang="en-GB" sz="2300" dirty="0">
              <a:latin typeface="Georgia" panose="02040502050405020303" pitchFamily="18" charset="0"/>
            </a:endParaRPr>
          </a:p>
        </p:txBody>
      </p:sp>
    </p:spTree>
    <p:extLst>
      <p:ext uri="{BB962C8B-B14F-4D97-AF65-F5344CB8AC3E}">
        <p14:creationId xmlns:p14="http://schemas.microsoft.com/office/powerpoint/2010/main" val="3829644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47E7813-B6A2-494F-822C-8AF49879BCC7}"/>
              </a:ext>
            </a:extLst>
          </p:cNvPr>
          <p:cNvPicPr>
            <a:picLocks noChangeAspect="1"/>
          </p:cNvPicPr>
          <p:nvPr/>
        </p:nvPicPr>
        <p:blipFill>
          <a:blip r:embed="rId3"/>
          <a:srcRect/>
          <a:stretch/>
        </p:blipFill>
        <p:spPr>
          <a:xfrm>
            <a:off x="4562" y="0"/>
            <a:ext cx="9139438" cy="5715000"/>
          </a:xfrm>
          <a:prstGeom prst="rect">
            <a:avLst/>
          </a:prstGeom>
        </p:spPr>
      </p:pic>
      <p:sp>
        <p:nvSpPr>
          <p:cNvPr id="5" name="TextBox 4">
            <a:extLst>
              <a:ext uri="{FF2B5EF4-FFF2-40B4-BE49-F238E27FC236}">
                <a16:creationId xmlns:a16="http://schemas.microsoft.com/office/drawing/2014/main" id="{EB481ECA-845E-574C-9A39-C1A0DDC977E8}"/>
              </a:ext>
            </a:extLst>
          </p:cNvPr>
          <p:cNvSpPr txBox="1"/>
          <p:nvPr/>
        </p:nvSpPr>
        <p:spPr>
          <a:xfrm>
            <a:off x="369273" y="2265686"/>
            <a:ext cx="1906335" cy="1815882"/>
          </a:xfrm>
          <a:prstGeom prst="rect">
            <a:avLst/>
          </a:prstGeom>
          <a:noFill/>
        </p:spPr>
        <p:txBody>
          <a:bodyPr wrap="square" rtlCol="0">
            <a:spAutoFit/>
          </a:bodyPr>
          <a:lstStyle/>
          <a:p>
            <a:r>
              <a:rPr lang="pl-PL" sz="1400" dirty="0">
                <a:latin typeface="Georgia" panose="02040502050405020303" pitchFamily="18" charset="0"/>
              </a:rPr>
              <a:t>Wskaźnik LPI pokazuje, że w skali globalnej średnia liczebność populacji ssaków, ryb, ptaków, gadów i płazów zmniejszyła się</a:t>
            </a:r>
            <a:br>
              <a:rPr lang="pl-PL" sz="1400" dirty="0">
                <a:latin typeface="Georgia" panose="02040502050405020303" pitchFamily="18" charset="0"/>
              </a:rPr>
            </a:br>
            <a:r>
              <a:rPr lang="pl-PL" sz="1400" dirty="0">
                <a:latin typeface="Georgia" panose="02040502050405020303" pitchFamily="18" charset="0"/>
              </a:rPr>
              <a:t> o 68% od 1970 roku.</a:t>
            </a:r>
            <a:endParaRPr lang="en-GB" sz="1400" dirty="0">
              <a:latin typeface="Georgia" panose="02040502050405020303" pitchFamily="18" charset="0"/>
            </a:endParaRPr>
          </a:p>
        </p:txBody>
      </p:sp>
      <p:sp>
        <p:nvSpPr>
          <p:cNvPr id="6" name="Rectangle 5">
            <a:extLst>
              <a:ext uri="{FF2B5EF4-FFF2-40B4-BE49-F238E27FC236}">
                <a16:creationId xmlns:a16="http://schemas.microsoft.com/office/drawing/2014/main" id="{B35A159F-492D-6044-BA5A-7DD65FCD7859}"/>
              </a:ext>
            </a:extLst>
          </p:cNvPr>
          <p:cNvSpPr/>
          <p:nvPr/>
        </p:nvSpPr>
        <p:spPr>
          <a:xfrm>
            <a:off x="-2" y="431956"/>
            <a:ext cx="7023539" cy="6507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a:r>
              <a:rPr lang="pl-PL" sz="2400" dirty="0">
                <a:latin typeface="Georgia" panose="02040502050405020303" pitchFamily="18" charset="0"/>
              </a:rPr>
              <a:t>Co mówi nam wskaźnik LPI</a:t>
            </a:r>
            <a:r>
              <a:rPr lang="en-GB" sz="2400" dirty="0">
                <a:latin typeface="Georgia" panose="02040502050405020303" pitchFamily="18" charset="0"/>
              </a:rPr>
              <a:t>?: </a:t>
            </a:r>
            <a:r>
              <a:rPr lang="pl-PL" sz="2400" dirty="0">
                <a:latin typeface="Georgia" panose="02040502050405020303" pitchFamily="18" charset="0"/>
              </a:rPr>
              <a:t>Przyroda zanika</a:t>
            </a:r>
            <a:endParaRPr lang="en-GB" sz="2400" dirty="0">
              <a:latin typeface="Georgia" panose="02040502050405020303" pitchFamily="18" charset="0"/>
            </a:endParaRPr>
          </a:p>
        </p:txBody>
      </p:sp>
      <p:sp>
        <p:nvSpPr>
          <p:cNvPr id="7" name="Rectangle 6">
            <a:extLst>
              <a:ext uri="{FF2B5EF4-FFF2-40B4-BE49-F238E27FC236}">
                <a16:creationId xmlns:a16="http://schemas.microsoft.com/office/drawing/2014/main" id="{5139DEFB-2A3E-844B-9763-FAA832A2B560}"/>
              </a:ext>
            </a:extLst>
          </p:cNvPr>
          <p:cNvSpPr/>
          <p:nvPr/>
        </p:nvSpPr>
        <p:spPr>
          <a:xfrm>
            <a:off x="369274" y="1505224"/>
            <a:ext cx="2137443" cy="6507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240"/>
              </a:lnSpc>
            </a:pPr>
            <a:r>
              <a:rPr lang="pl-PL" b="1" dirty="0">
                <a:solidFill>
                  <a:srgbClr val="076D30"/>
                </a:solidFill>
                <a:latin typeface="Georgia" panose="02040502050405020303" pitchFamily="18" charset="0"/>
              </a:rPr>
              <a:t>Liczebność populacji</a:t>
            </a:r>
            <a:endParaRPr lang="en-GB" b="1" dirty="0">
              <a:solidFill>
                <a:srgbClr val="076D30"/>
              </a:solidFill>
              <a:latin typeface="Georgia" panose="02040502050405020303" pitchFamily="18" charset="0"/>
            </a:endParaRPr>
          </a:p>
        </p:txBody>
      </p:sp>
      <p:sp>
        <p:nvSpPr>
          <p:cNvPr id="14" name="Rectangle 13">
            <a:extLst>
              <a:ext uri="{FF2B5EF4-FFF2-40B4-BE49-F238E27FC236}">
                <a16:creationId xmlns:a16="http://schemas.microsoft.com/office/drawing/2014/main" id="{21386C9D-D3ED-A146-AD6E-52329EDC7E33}"/>
              </a:ext>
            </a:extLst>
          </p:cNvPr>
          <p:cNvSpPr/>
          <p:nvPr/>
        </p:nvSpPr>
        <p:spPr>
          <a:xfrm>
            <a:off x="8870950" y="5441950"/>
            <a:ext cx="273050" cy="27305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54CE218-6098-2E40-9039-FC8713E49308}"/>
              </a:ext>
            </a:extLst>
          </p:cNvPr>
          <p:cNvSpPr txBox="1"/>
          <p:nvPr/>
        </p:nvSpPr>
        <p:spPr>
          <a:xfrm>
            <a:off x="8870950" y="5521536"/>
            <a:ext cx="273050" cy="222690"/>
          </a:xfrm>
          <a:prstGeom prst="rect">
            <a:avLst/>
          </a:prstGeom>
          <a:noFill/>
        </p:spPr>
        <p:txBody>
          <a:bodyPr wrap="square" rtlCol="0">
            <a:spAutoFit/>
          </a:bodyPr>
          <a:lstStyle/>
          <a:p>
            <a:pPr algn="ctr">
              <a:lnSpc>
                <a:spcPts val="800"/>
              </a:lnSpc>
            </a:pPr>
            <a:r>
              <a:rPr lang="en-US" dirty="0">
                <a:solidFill>
                  <a:schemeClr val="bg1"/>
                </a:solidFill>
                <a:latin typeface="Georgia" panose="02040502050405020303" pitchFamily="18" charset="0"/>
              </a:rPr>
              <a:t>4</a:t>
            </a:r>
          </a:p>
        </p:txBody>
      </p:sp>
    </p:spTree>
    <p:extLst>
      <p:ext uri="{BB962C8B-B14F-4D97-AF65-F5344CB8AC3E}">
        <p14:creationId xmlns:p14="http://schemas.microsoft.com/office/powerpoint/2010/main" val="73090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66234D-50BB-4A41-B619-ABB9BBBB7152}"/>
              </a:ext>
            </a:extLst>
          </p:cNvPr>
          <p:cNvPicPr>
            <a:picLocks noChangeAspect="1"/>
          </p:cNvPicPr>
          <p:nvPr/>
        </p:nvPicPr>
        <p:blipFill>
          <a:blip r:embed="rId3"/>
          <a:srcRect/>
          <a:stretch/>
        </p:blipFill>
        <p:spPr>
          <a:xfrm>
            <a:off x="-375440" y="0"/>
            <a:ext cx="9519440" cy="5769556"/>
          </a:xfrm>
          <a:prstGeom prst="rect">
            <a:avLst/>
          </a:prstGeom>
        </p:spPr>
      </p:pic>
      <p:sp>
        <p:nvSpPr>
          <p:cNvPr id="5" name="Rectangle 4">
            <a:extLst>
              <a:ext uri="{FF2B5EF4-FFF2-40B4-BE49-F238E27FC236}">
                <a16:creationId xmlns:a16="http://schemas.microsoft.com/office/drawing/2014/main" id="{D52FC44F-BA9C-0D4C-B740-5CF22ADE6083}"/>
              </a:ext>
            </a:extLst>
          </p:cNvPr>
          <p:cNvSpPr/>
          <p:nvPr/>
        </p:nvSpPr>
        <p:spPr>
          <a:xfrm>
            <a:off x="-1" y="431956"/>
            <a:ext cx="4493173" cy="6507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a:r>
              <a:rPr lang="pl-PL" sz="2400" dirty="0">
                <a:latin typeface="Georgia" panose="02040502050405020303" pitchFamily="18" charset="0"/>
              </a:rPr>
              <a:t>Co mówi nam wskaźnik LPI</a:t>
            </a:r>
            <a:r>
              <a:rPr lang="en-GB" sz="2400" dirty="0">
                <a:latin typeface="Georgia" panose="02040502050405020303" pitchFamily="18" charset="0"/>
              </a:rPr>
              <a:t>?</a:t>
            </a:r>
          </a:p>
        </p:txBody>
      </p:sp>
      <p:sp>
        <p:nvSpPr>
          <p:cNvPr id="6" name="Rectangle 5">
            <a:extLst>
              <a:ext uri="{FF2B5EF4-FFF2-40B4-BE49-F238E27FC236}">
                <a16:creationId xmlns:a16="http://schemas.microsoft.com/office/drawing/2014/main" id="{325FB930-C376-6A48-A88C-7E287DCFB2E8}"/>
              </a:ext>
            </a:extLst>
          </p:cNvPr>
          <p:cNvSpPr/>
          <p:nvPr/>
        </p:nvSpPr>
        <p:spPr>
          <a:xfrm>
            <a:off x="8870950" y="5441950"/>
            <a:ext cx="273050" cy="27305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D54328D-EA82-8E41-B8BB-B5A5DE9F342B}"/>
              </a:ext>
            </a:extLst>
          </p:cNvPr>
          <p:cNvSpPr txBox="1"/>
          <p:nvPr/>
        </p:nvSpPr>
        <p:spPr>
          <a:xfrm>
            <a:off x="8870950" y="5521536"/>
            <a:ext cx="273050" cy="222690"/>
          </a:xfrm>
          <a:prstGeom prst="rect">
            <a:avLst/>
          </a:prstGeom>
          <a:noFill/>
        </p:spPr>
        <p:txBody>
          <a:bodyPr wrap="square" rtlCol="0">
            <a:spAutoFit/>
          </a:bodyPr>
          <a:lstStyle/>
          <a:p>
            <a:pPr algn="ctr">
              <a:lnSpc>
                <a:spcPts val="800"/>
              </a:lnSpc>
            </a:pPr>
            <a:r>
              <a:rPr lang="en-US" dirty="0">
                <a:solidFill>
                  <a:schemeClr val="bg1"/>
                </a:solidFill>
                <a:latin typeface="Georgia" panose="02040502050405020303" pitchFamily="18" charset="0"/>
              </a:rPr>
              <a:t>5</a:t>
            </a:r>
          </a:p>
        </p:txBody>
      </p:sp>
    </p:spTree>
    <p:extLst>
      <p:ext uri="{BB962C8B-B14F-4D97-AF65-F5344CB8AC3E}">
        <p14:creationId xmlns:p14="http://schemas.microsoft.com/office/powerpoint/2010/main" val="2605794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D37D4BDA-40A8-2F4D-A8EC-09E96FD1A1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715000"/>
          </a:xfrm>
          <a:prstGeom prst="rect">
            <a:avLst/>
          </a:prstGeom>
        </p:spPr>
      </p:pic>
      <p:sp>
        <p:nvSpPr>
          <p:cNvPr id="5" name="TextBox 4">
            <a:extLst>
              <a:ext uri="{FF2B5EF4-FFF2-40B4-BE49-F238E27FC236}">
                <a16:creationId xmlns:a16="http://schemas.microsoft.com/office/drawing/2014/main" id="{3C9351E1-0069-BC43-B903-099F741AE142}"/>
              </a:ext>
            </a:extLst>
          </p:cNvPr>
          <p:cNvSpPr txBox="1"/>
          <p:nvPr/>
        </p:nvSpPr>
        <p:spPr>
          <a:xfrm>
            <a:off x="293705" y="1443301"/>
            <a:ext cx="1994364" cy="2462213"/>
          </a:xfrm>
          <a:prstGeom prst="rect">
            <a:avLst/>
          </a:prstGeom>
          <a:noFill/>
        </p:spPr>
        <p:txBody>
          <a:bodyPr wrap="square" rtlCol="0">
            <a:spAutoFit/>
          </a:bodyPr>
          <a:lstStyle/>
          <a:p>
            <a:r>
              <a:rPr lang="pl-PL" sz="1400" dirty="0">
                <a:solidFill>
                  <a:schemeClr val="bg1"/>
                </a:solidFill>
                <a:effectLst/>
                <a:latin typeface="Georgia" panose="02040502050405020303" pitchFamily="18" charset="0"/>
                <a:ea typeface="SimSun" panose="02010600030101010101" pitchFamily="2" charset="-122"/>
              </a:rPr>
              <a:t>Sposób, w jaki ludzkość wykorzystuje planetę, jest </a:t>
            </a:r>
            <a:r>
              <a:rPr lang="pl-PL" sz="1400" b="1" dirty="0">
                <a:solidFill>
                  <a:schemeClr val="bg1"/>
                </a:solidFill>
                <a:effectLst/>
                <a:latin typeface="Georgia" panose="02040502050405020303" pitchFamily="18" charset="0"/>
                <a:ea typeface="SimSun" panose="02010600030101010101" pitchFamily="2" charset="-122"/>
              </a:rPr>
              <a:t>niezrównoważony. </a:t>
            </a:r>
            <a:r>
              <a:rPr lang="pl-PL" sz="1400" dirty="0">
                <a:solidFill>
                  <a:schemeClr val="bg1"/>
                </a:solidFill>
                <a:effectLst/>
                <a:latin typeface="Georgia" panose="02040502050405020303" pitchFamily="18" charset="0"/>
                <a:ea typeface="SimSun" panose="02010600030101010101" pitchFamily="2" charset="-122"/>
              </a:rPr>
              <a:t>Musimy zastanowić się nad naszą </a:t>
            </a:r>
            <a:r>
              <a:rPr lang="pl-PL" sz="1400" b="1" dirty="0">
                <a:solidFill>
                  <a:schemeClr val="bg1"/>
                </a:solidFill>
                <a:effectLst/>
                <a:latin typeface="Georgia" panose="02040502050405020303" pitchFamily="18" charset="0"/>
                <a:ea typeface="SimSun" panose="02010600030101010101" pitchFamily="2" charset="-122"/>
              </a:rPr>
              <a:t>relacją </a:t>
            </a:r>
            <a:r>
              <a:rPr lang="pl-PL" sz="1400" dirty="0">
                <a:solidFill>
                  <a:schemeClr val="bg1"/>
                </a:solidFill>
                <a:effectLst/>
                <a:latin typeface="Georgia" panose="02040502050405020303" pitchFamily="18" charset="0"/>
                <a:ea typeface="SimSun" panose="02010600030101010101" pitchFamily="2" charset="-122"/>
              </a:rPr>
              <a:t>z planetą i zapewnić jej </a:t>
            </a:r>
            <a:r>
              <a:rPr lang="pl-PL" sz="1400" b="1" dirty="0">
                <a:solidFill>
                  <a:schemeClr val="bg1"/>
                </a:solidFill>
                <a:effectLst/>
                <a:latin typeface="Georgia" panose="02040502050405020303" pitchFamily="18" charset="0"/>
                <a:ea typeface="SimSun" panose="02010600030101010101" pitchFamily="2" charset="-122"/>
              </a:rPr>
              <a:t>równowagę</a:t>
            </a:r>
            <a:r>
              <a:rPr lang="pl-PL" sz="1400" dirty="0">
                <a:solidFill>
                  <a:schemeClr val="bg1"/>
                </a:solidFill>
                <a:effectLst/>
                <a:latin typeface="Georgia" panose="02040502050405020303" pitchFamily="18" charset="0"/>
                <a:ea typeface="SimSun" panose="02010600030101010101" pitchFamily="2" charset="-122"/>
              </a:rPr>
              <a:t>, która pozwoli przetrwać zarówno nam, jak i całej przyrodzie.</a:t>
            </a:r>
            <a:endParaRPr lang="en-GB" sz="1400" dirty="0">
              <a:solidFill>
                <a:schemeClr val="bg1"/>
              </a:solidFill>
              <a:latin typeface="Georgia" panose="02040502050405020303" pitchFamily="18" charset="0"/>
            </a:endParaRPr>
          </a:p>
        </p:txBody>
      </p:sp>
      <p:sp>
        <p:nvSpPr>
          <p:cNvPr id="6" name="Rectangle 5">
            <a:extLst>
              <a:ext uri="{FF2B5EF4-FFF2-40B4-BE49-F238E27FC236}">
                <a16:creationId xmlns:a16="http://schemas.microsoft.com/office/drawing/2014/main" id="{4D7E2FCE-99CB-FD42-8E38-1B3241502B2C}"/>
              </a:ext>
            </a:extLst>
          </p:cNvPr>
          <p:cNvSpPr/>
          <p:nvPr/>
        </p:nvSpPr>
        <p:spPr>
          <a:xfrm>
            <a:off x="-2" y="431956"/>
            <a:ext cx="3221183" cy="6507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a:r>
              <a:rPr lang="pl-PL" sz="2400" dirty="0">
                <a:latin typeface="Georgia" panose="02040502050405020303" pitchFamily="18" charset="0"/>
              </a:rPr>
              <a:t>Co możemy zrobić?</a:t>
            </a:r>
            <a:endParaRPr lang="en-GB" sz="2400" dirty="0">
              <a:latin typeface="Georgia" panose="02040502050405020303" pitchFamily="18" charset="0"/>
            </a:endParaRPr>
          </a:p>
        </p:txBody>
      </p:sp>
      <p:sp>
        <p:nvSpPr>
          <p:cNvPr id="7" name="Rectangle 6">
            <a:extLst>
              <a:ext uri="{FF2B5EF4-FFF2-40B4-BE49-F238E27FC236}">
                <a16:creationId xmlns:a16="http://schemas.microsoft.com/office/drawing/2014/main" id="{3158E28B-BE6B-1548-8746-CDF494D96C03}"/>
              </a:ext>
            </a:extLst>
          </p:cNvPr>
          <p:cNvSpPr/>
          <p:nvPr/>
        </p:nvSpPr>
        <p:spPr>
          <a:xfrm>
            <a:off x="8870950" y="5441950"/>
            <a:ext cx="273050" cy="27305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23D6D45-51A5-EA44-BBDB-BFED27CD30CF}"/>
              </a:ext>
            </a:extLst>
          </p:cNvPr>
          <p:cNvSpPr txBox="1"/>
          <p:nvPr/>
        </p:nvSpPr>
        <p:spPr>
          <a:xfrm>
            <a:off x="8870950" y="5521536"/>
            <a:ext cx="273050" cy="222690"/>
          </a:xfrm>
          <a:prstGeom prst="rect">
            <a:avLst/>
          </a:prstGeom>
          <a:noFill/>
        </p:spPr>
        <p:txBody>
          <a:bodyPr wrap="square" rtlCol="0">
            <a:spAutoFit/>
          </a:bodyPr>
          <a:lstStyle/>
          <a:p>
            <a:pPr algn="ctr">
              <a:lnSpc>
                <a:spcPts val="800"/>
              </a:lnSpc>
            </a:pPr>
            <a:r>
              <a:rPr lang="en-US" dirty="0">
                <a:solidFill>
                  <a:schemeClr val="bg1"/>
                </a:solidFill>
                <a:latin typeface="Georgia" panose="02040502050405020303" pitchFamily="18" charset="0"/>
              </a:rPr>
              <a:t>6</a:t>
            </a:r>
          </a:p>
        </p:txBody>
      </p:sp>
      <p:sp>
        <p:nvSpPr>
          <p:cNvPr id="9" name="TextBox 8">
            <a:extLst>
              <a:ext uri="{FF2B5EF4-FFF2-40B4-BE49-F238E27FC236}">
                <a16:creationId xmlns:a16="http://schemas.microsoft.com/office/drawing/2014/main" id="{7426A03A-BEE5-144D-8EEB-34A23089CE22}"/>
              </a:ext>
            </a:extLst>
          </p:cNvPr>
          <p:cNvSpPr txBox="1"/>
          <p:nvPr/>
        </p:nvSpPr>
        <p:spPr>
          <a:xfrm>
            <a:off x="6233156" y="2566685"/>
            <a:ext cx="2460677" cy="2677656"/>
          </a:xfrm>
          <a:prstGeom prst="rect">
            <a:avLst/>
          </a:prstGeom>
          <a:noFill/>
        </p:spPr>
        <p:txBody>
          <a:bodyPr wrap="square" rtlCol="0">
            <a:spAutoFit/>
          </a:bodyPr>
          <a:lstStyle/>
          <a:p>
            <a:r>
              <a:rPr lang="pl-PL" sz="1400" dirty="0">
                <a:solidFill>
                  <a:schemeClr val="bg1"/>
                </a:solidFill>
                <a:effectLst/>
                <a:latin typeface="Georgia" panose="02040502050405020303" pitchFamily="18" charset="0"/>
                <a:ea typeface="SimSun" panose="02010600030101010101" pitchFamily="2" charset="-122"/>
                <a:cs typeface="Calibri" panose="020F0502020204030204" pitchFamily="34" charset="0"/>
              </a:rPr>
              <a:t>Naukowcy pokazują, jaki wpływ na naszą planetę ma to, co robią ludzie. Jeśli nasza działalność niszczy środowisko naturalne, musimy:</a:t>
            </a:r>
            <a:endParaRPr lang="pl-PL" sz="1400" dirty="0">
              <a:solidFill>
                <a:schemeClr val="bg1"/>
              </a:solidFill>
              <a:effectLst/>
              <a:latin typeface="Georgia" panose="02040502050405020303" pitchFamily="18" charset="0"/>
              <a:ea typeface="SimSun" panose="02010600030101010101" pitchFamily="2" charset="-122"/>
            </a:endParaRPr>
          </a:p>
          <a:p>
            <a:r>
              <a:rPr lang="pl-PL" sz="1400" dirty="0">
                <a:solidFill>
                  <a:schemeClr val="bg1"/>
                </a:solidFill>
                <a:effectLst/>
                <a:latin typeface="Georgia" panose="02040502050405020303" pitchFamily="18" charset="0"/>
                <a:ea typeface="SimSun" panose="02010600030101010101" pitchFamily="2" charset="-122"/>
                <a:cs typeface="Calibri" panose="020F0502020204030204" pitchFamily="34" charset="0"/>
              </a:rPr>
              <a:t>…</a:t>
            </a:r>
            <a:r>
              <a:rPr lang="pl-PL" sz="1400" b="1" dirty="0">
                <a:solidFill>
                  <a:schemeClr val="bg1"/>
                </a:solidFill>
                <a:effectLst/>
                <a:latin typeface="Georgia" panose="02040502050405020303" pitchFamily="18" charset="0"/>
                <a:ea typeface="SimSun" panose="02010600030101010101" pitchFamily="2" charset="-122"/>
                <a:cs typeface="Calibri" panose="020F0502020204030204" pitchFamily="34" charset="0"/>
              </a:rPr>
              <a:t>zaprzestać </a:t>
            </a:r>
            <a:r>
              <a:rPr lang="pl-PL" sz="1400" dirty="0">
                <a:solidFill>
                  <a:schemeClr val="bg1"/>
                </a:solidFill>
                <a:effectLst/>
                <a:latin typeface="Georgia" panose="02040502050405020303" pitchFamily="18" charset="0"/>
                <a:ea typeface="SimSun" panose="02010600030101010101" pitchFamily="2" charset="-122"/>
                <a:cs typeface="Calibri" panose="020F0502020204030204" pitchFamily="34" charset="0"/>
              </a:rPr>
              <a:t>tej działalności,</a:t>
            </a:r>
            <a:endParaRPr lang="pl-PL" sz="1400" dirty="0">
              <a:solidFill>
                <a:schemeClr val="bg1"/>
              </a:solidFill>
              <a:effectLst/>
              <a:latin typeface="Georgia" panose="02040502050405020303" pitchFamily="18" charset="0"/>
              <a:ea typeface="SimSun" panose="02010600030101010101" pitchFamily="2" charset="-122"/>
            </a:endParaRPr>
          </a:p>
          <a:p>
            <a:r>
              <a:rPr lang="pl-PL" sz="1400" dirty="0">
                <a:solidFill>
                  <a:schemeClr val="bg1"/>
                </a:solidFill>
                <a:effectLst/>
                <a:latin typeface="Georgia" panose="02040502050405020303" pitchFamily="18" charset="0"/>
                <a:ea typeface="SimSun" panose="02010600030101010101" pitchFamily="2" charset="-122"/>
                <a:cs typeface="Calibri" panose="020F0502020204030204" pitchFamily="34" charset="0"/>
              </a:rPr>
              <a:t>…</a:t>
            </a:r>
            <a:r>
              <a:rPr lang="pl-PL" sz="1400" b="1" dirty="0">
                <a:solidFill>
                  <a:schemeClr val="bg1"/>
                </a:solidFill>
                <a:effectLst/>
                <a:latin typeface="Georgia" panose="02040502050405020303" pitchFamily="18" charset="0"/>
                <a:ea typeface="SimSun" panose="02010600030101010101" pitchFamily="2" charset="-122"/>
                <a:cs typeface="Calibri" panose="020F0502020204030204" pitchFamily="34" charset="0"/>
              </a:rPr>
              <a:t>ograniczyć </a:t>
            </a:r>
            <a:r>
              <a:rPr lang="pl-PL" sz="1400" dirty="0">
                <a:solidFill>
                  <a:schemeClr val="bg1"/>
                </a:solidFill>
                <a:effectLst/>
                <a:latin typeface="Georgia" panose="02040502050405020303" pitchFamily="18" charset="0"/>
                <a:ea typeface="SimSun" panose="02010600030101010101" pitchFamily="2" charset="-122"/>
                <a:cs typeface="Calibri" panose="020F0502020204030204" pitchFamily="34" charset="0"/>
              </a:rPr>
              <a:t>tę działalność,</a:t>
            </a:r>
            <a:endParaRPr lang="pl-PL" sz="1400" dirty="0">
              <a:solidFill>
                <a:schemeClr val="bg1"/>
              </a:solidFill>
              <a:effectLst/>
              <a:latin typeface="Georgia" panose="02040502050405020303" pitchFamily="18" charset="0"/>
              <a:ea typeface="SimSun" panose="02010600030101010101" pitchFamily="2" charset="-122"/>
            </a:endParaRPr>
          </a:p>
          <a:p>
            <a:r>
              <a:rPr lang="pl-PL" sz="1400" dirty="0">
                <a:solidFill>
                  <a:schemeClr val="bg1"/>
                </a:solidFill>
                <a:effectLst/>
                <a:latin typeface="Georgia" panose="02040502050405020303" pitchFamily="18" charset="0"/>
                <a:ea typeface="SimSun" panose="02010600030101010101" pitchFamily="2" charset="-122"/>
              </a:rPr>
              <a:t>…znaleźć </a:t>
            </a:r>
            <a:r>
              <a:rPr lang="pl-PL" sz="1400" b="1" dirty="0">
                <a:solidFill>
                  <a:schemeClr val="bg1"/>
                </a:solidFill>
                <a:effectLst/>
                <a:latin typeface="Georgia" panose="02040502050405020303" pitchFamily="18" charset="0"/>
                <a:ea typeface="SimSun" panose="02010600030101010101" pitchFamily="2" charset="-122"/>
              </a:rPr>
              <a:t>nowe sposoby </a:t>
            </a:r>
            <a:r>
              <a:rPr lang="pl-PL" sz="1400" dirty="0">
                <a:solidFill>
                  <a:schemeClr val="bg1"/>
                </a:solidFill>
                <a:effectLst/>
                <a:latin typeface="Georgia" panose="02040502050405020303" pitchFamily="18" charset="0"/>
                <a:ea typeface="SimSun" panose="02010600030101010101" pitchFamily="2" charset="-122"/>
              </a:rPr>
              <a:t>działania.</a:t>
            </a:r>
            <a:endParaRPr lang="en-GB" sz="14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3856223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river running through a forest&#10;&#10;Description automatically generated">
            <a:extLst>
              <a:ext uri="{FF2B5EF4-FFF2-40B4-BE49-F238E27FC236}">
                <a16:creationId xmlns:a16="http://schemas.microsoft.com/office/drawing/2014/main" id="{63075599-F0C0-E240-A081-83FB95BC24F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715000"/>
          </a:xfrm>
          <a:prstGeom prst="rect">
            <a:avLst/>
          </a:prstGeom>
        </p:spPr>
      </p:pic>
      <p:pic>
        <p:nvPicPr>
          <p:cNvPr id="3" name="Picture 2" descr="A river running through a forest&#10;&#10;Description automatically generated">
            <a:hlinkClick r:id="rId4"/>
            <a:extLst>
              <a:ext uri="{FF2B5EF4-FFF2-40B4-BE49-F238E27FC236}">
                <a16:creationId xmlns:a16="http://schemas.microsoft.com/office/drawing/2014/main" id="{547425D4-158B-FB4E-8386-D1066B8C2AD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180936" y="2421146"/>
            <a:ext cx="839638" cy="874145"/>
          </a:xfrm>
          <a:prstGeom prst="rect">
            <a:avLst/>
          </a:prstGeom>
        </p:spPr>
      </p:pic>
      <p:sp>
        <p:nvSpPr>
          <p:cNvPr id="5" name="Rectangle 4">
            <a:extLst>
              <a:ext uri="{FF2B5EF4-FFF2-40B4-BE49-F238E27FC236}">
                <a16:creationId xmlns:a16="http://schemas.microsoft.com/office/drawing/2014/main" id="{F9560C6D-0F39-554E-AFB3-21CD36D87EEF}"/>
              </a:ext>
            </a:extLst>
          </p:cNvPr>
          <p:cNvSpPr/>
          <p:nvPr/>
        </p:nvSpPr>
        <p:spPr>
          <a:xfrm>
            <a:off x="8870950" y="5441950"/>
            <a:ext cx="273050" cy="27305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8E53F7A-2E2B-6C43-AD05-E4CE9A598069}"/>
              </a:ext>
            </a:extLst>
          </p:cNvPr>
          <p:cNvSpPr txBox="1"/>
          <p:nvPr/>
        </p:nvSpPr>
        <p:spPr>
          <a:xfrm>
            <a:off x="8870950" y="5521536"/>
            <a:ext cx="273050" cy="222690"/>
          </a:xfrm>
          <a:prstGeom prst="rect">
            <a:avLst/>
          </a:prstGeom>
          <a:noFill/>
        </p:spPr>
        <p:txBody>
          <a:bodyPr wrap="square" rtlCol="0">
            <a:spAutoFit/>
          </a:bodyPr>
          <a:lstStyle/>
          <a:p>
            <a:pPr algn="ctr">
              <a:lnSpc>
                <a:spcPts val="800"/>
              </a:lnSpc>
            </a:pPr>
            <a:r>
              <a:rPr lang="en-US" dirty="0">
                <a:solidFill>
                  <a:schemeClr val="bg1"/>
                </a:solidFill>
                <a:latin typeface="Georgia" panose="02040502050405020303" pitchFamily="18" charset="0"/>
              </a:rPr>
              <a:t>7</a:t>
            </a:r>
          </a:p>
        </p:txBody>
      </p:sp>
      <p:sp>
        <p:nvSpPr>
          <p:cNvPr id="7" name="Rectangle 6">
            <a:extLst>
              <a:ext uri="{FF2B5EF4-FFF2-40B4-BE49-F238E27FC236}">
                <a16:creationId xmlns:a16="http://schemas.microsoft.com/office/drawing/2014/main" id="{87AA78A2-D157-C74F-9429-DE410B2E67ED}"/>
              </a:ext>
            </a:extLst>
          </p:cNvPr>
          <p:cNvSpPr/>
          <p:nvPr/>
        </p:nvSpPr>
        <p:spPr>
          <a:xfrm>
            <a:off x="-2" y="431956"/>
            <a:ext cx="4180937" cy="6507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a:r>
              <a:rPr lang="pl-PL" sz="2400" dirty="0">
                <a:latin typeface="Georgia" panose="02040502050405020303" pitchFamily="18" charset="0"/>
              </a:rPr>
              <a:t>Scenariusz 1: Woda słodka</a:t>
            </a:r>
            <a:endParaRPr lang="en-GB" sz="2400" dirty="0">
              <a:latin typeface="Georgia" panose="02040502050405020303" pitchFamily="18" charset="0"/>
            </a:endParaRPr>
          </a:p>
        </p:txBody>
      </p:sp>
    </p:spTree>
    <p:extLst>
      <p:ext uri="{BB962C8B-B14F-4D97-AF65-F5344CB8AC3E}">
        <p14:creationId xmlns:p14="http://schemas.microsoft.com/office/powerpoint/2010/main" val="2519395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73B654A-4DB4-844D-A368-29A8A329FD06}"/>
              </a:ext>
            </a:extLst>
          </p:cNvPr>
          <p:cNvSpPr/>
          <p:nvPr/>
        </p:nvSpPr>
        <p:spPr>
          <a:xfrm>
            <a:off x="0" y="0"/>
            <a:ext cx="9144000" cy="5744226"/>
          </a:xfrm>
          <a:prstGeom prst="rect">
            <a:avLst/>
          </a:prstGeom>
          <a:solidFill>
            <a:srgbClr val="008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picture containing room&#10;&#10;Description automatically generated">
            <a:extLst>
              <a:ext uri="{FF2B5EF4-FFF2-40B4-BE49-F238E27FC236}">
                <a16:creationId xmlns:a16="http://schemas.microsoft.com/office/drawing/2014/main" id="{DBDC2618-D825-6943-9351-5C04396D3A9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019253" y="905490"/>
            <a:ext cx="4487914" cy="4536460"/>
          </a:xfrm>
          <a:prstGeom prst="rect">
            <a:avLst/>
          </a:prstGeom>
        </p:spPr>
      </p:pic>
      <p:sp>
        <p:nvSpPr>
          <p:cNvPr id="5" name="Rectangle 4">
            <a:extLst>
              <a:ext uri="{FF2B5EF4-FFF2-40B4-BE49-F238E27FC236}">
                <a16:creationId xmlns:a16="http://schemas.microsoft.com/office/drawing/2014/main" id="{ABEB6DC4-2DC4-A241-A77E-3C7727DD5BBE}"/>
              </a:ext>
            </a:extLst>
          </p:cNvPr>
          <p:cNvSpPr/>
          <p:nvPr/>
        </p:nvSpPr>
        <p:spPr>
          <a:xfrm>
            <a:off x="0" y="437706"/>
            <a:ext cx="4572000" cy="70141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a:r>
              <a:rPr lang="pl-PL" sz="2400" dirty="0">
                <a:latin typeface="Georgia" panose="02040502050405020303" pitchFamily="18" charset="0"/>
              </a:rPr>
              <a:t>Studium przypadku</a:t>
            </a:r>
            <a:r>
              <a:rPr lang="en-GB" sz="2400" dirty="0">
                <a:latin typeface="Georgia" panose="02040502050405020303" pitchFamily="18" charset="0"/>
              </a:rPr>
              <a:t>: </a:t>
            </a:r>
            <a:br>
              <a:rPr lang="pl-PL" sz="2400" dirty="0">
                <a:latin typeface="Georgia" panose="02040502050405020303" pitchFamily="18" charset="0"/>
              </a:rPr>
            </a:br>
            <a:r>
              <a:rPr lang="pl-PL" sz="2400" dirty="0">
                <a:latin typeface="Georgia" panose="02040502050405020303" pitchFamily="18" charset="0"/>
              </a:rPr>
              <a:t>Tama w Rzeczynie</a:t>
            </a:r>
            <a:endParaRPr lang="en-GB" sz="2400" dirty="0">
              <a:latin typeface="Georgia" panose="02040502050405020303" pitchFamily="18" charset="0"/>
            </a:endParaRPr>
          </a:p>
        </p:txBody>
      </p:sp>
      <p:sp>
        <p:nvSpPr>
          <p:cNvPr id="6" name="TextBox 5">
            <a:extLst>
              <a:ext uri="{FF2B5EF4-FFF2-40B4-BE49-F238E27FC236}">
                <a16:creationId xmlns:a16="http://schemas.microsoft.com/office/drawing/2014/main" id="{7B5AC738-1FF5-B348-A1FB-156E6AA4CFA1}"/>
              </a:ext>
            </a:extLst>
          </p:cNvPr>
          <p:cNvSpPr txBox="1"/>
          <p:nvPr/>
        </p:nvSpPr>
        <p:spPr>
          <a:xfrm>
            <a:off x="369273" y="1441396"/>
            <a:ext cx="3280707" cy="4031873"/>
          </a:xfrm>
          <a:prstGeom prst="rect">
            <a:avLst/>
          </a:prstGeom>
          <a:noFill/>
        </p:spPr>
        <p:txBody>
          <a:bodyPr wrap="square" rtlCol="0">
            <a:spAutoFit/>
          </a:bodyPr>
          <a:lstStyle/>
          <a:p>
            <a:r>
              <a:rPr lang="pl-PL" sz="1600" dirty="0" err="1">
                <a:solidFill>
                  <a:schemeClr val="bg1"/>
                </a:solidFill>
                <a:effectLst/>
                <a:latin typeface="Georgia" panose="02040502050405020303" pitchFamily="18" charset="0"/>
                <a:ea typeface="SimSun" panose="02010600030101010101" pitchFamily="2" charset="-122"/>
              </a:rPr>
              <a:t>Rzeczyno</a:t>
            </a:r>
            <a:r>
              <a:rPr lang="pl-PL" sz="1600" dirty="0">
                <a:solidFill>
                  <a:schemeClr val="bg1"/>
                </a:solidFill>
                <a:effectLst/>
                <a:latin typeface="Georgia" panose="02040502050405020303" pitchFamily="18" charset="0"/>
                <a:ea typeface="SimSun" panose="02010600030101010101" pitchFamily="2" charset="-122"/>
              </a:rPr>
              <a:t> to położone nad rzeką Kamionką małe miasteczko słynące z przepysznych raków. Co roku wielu turystów odwiedza miasto, żeby spróbować świeżych ryb. Obok miasta znajdują się rozległe mokradła, które mają status rezerwatu przyrody. Na mokradłach żyją takie zwierzęta jak wydry, zimorodki i karczowniki. Dziesięć lat temu w pobliżu miasta wybudowano dużą zaporę. Ostatnio wydano pozwolenie na budowę kolejnej tamy na obrzeżach Rzeczyna, blisko rezerwatu.</a:t>
            </a:r>
            <a:endParaRPr lang="en-GB" sz="1600" dirty="0">
              <a:solidFill>
                <a:schemeClr val="bg1"/>
              </a:solidFill>
              <a:latin typeface="Georgia" panose="02040502050405020303" pitchFamily="18" charset="0"/>
            </a:endParaRPr>
          </a:p>
        </p:txBody>
      </p:sp>
      <p:sp>
        <p:nvSpPr>
          <p:cNvPr id="11" name="Rectangle 10">
            <a:extLst>
              <a:ext uri="{FF2B5EF4-FFF2-40B4-BE49-F238E27FC236}">
                <a16:creationId xmlns:a16="http://schemas.microsoft.com/office/drawing/2014/main" id="{892B1E31-F757-EF47-BFC8-E89350443615}"/>
              </a:ext>
            </a:extLst>
          </p:cNvPr>
          <p:cNvSpPr/>
          <p:nvPr/>
        </p:nvSpPr>
        <p:spPr>
          <a:xfrm>
            <a:off x="8870950" y="5441950"/>
            <a:ext cx="273050" cy="27305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4A88B434-07B7-D74C-AEDF-8A65A33704BD}"/>
              </a:ext>
            </a:extLst>
          </p:cNvPr>
          <p:cNvSpPr txBox="1"/>
          <p:nvPr/>
        </p:nvSpPr>
        <p:spPr>
          <a:xfrm>
            <a:off x="8870950" y="5521536"/>
            <a:ext cx="273050" cy="222690"/>
          </a:xfrm>
          <a:prstGeom prst="rect">
            <a:avLst/>
          </a:prstGeom>
          <a:noFill/>
        </p:spPr>
        <p:txBody>
          <a:bodyPr wrap="square" rtlCol="0">
            <a:spAutoFit/>
          </a:bodyPr>
          <a:lstStyle/>
          <a:p>
            <a:pPr algn="ctr">
              <a:lnSpc>
                <a:spcPts val="800"/>
              </a:lnSpc>
            </a:pPr>
            <a:r>
              <a:rPr lang="en-US" dirty="0">
                <a:solidFill>
                  <a:schemeClr val="bg1"/>
                </a:solidFill>
                <a:latin typeface="Georgia" panose="02040502050405020303" pitchFamily="18" charset="0"/>
              </a:rPr>
              <a:t>8</a:t>
            </a:r>
          </a:p>
        </p:txBody>
      </p:sp>
    </p:spTree>
    <p:extLst>
      <p:ext uri="{BB962C8B-B14F-4D97-AF65-F5344CB8AC3E}">
        <p14:creationId xmlns:p14="http://schemas.microsoft.com/office/powerpoint/2010/main" val="2592177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7F24477E-7365-2B46-867B-B1CB444A37E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715000"/>
          </a:xfrm>
          <a:prstGeom prst="rect">
            <a:avLst/>
          </a:prstGeom>
        </p:spPr>
      </p:pic>
      <p:sp>
        <p:nvSpPr>
          <p:cNvPr id="7" name="TextBox 6">
            <a:extLst>
              <a:ext uri="{FF2B5EF4-FFF2-40B4-BE49-F238E27FC236}">
                <a16:creationId xmlns:a16="http://schemas.microsoft.com/office/drawing/2014/main" id="{242C37FD-A76C-AE42-9710-2FF15D02EC9D}"/>
              </a:ext>
            </a:extLst>
          </p:cNvPr>
          <p:cNvSpPr txBox="1"/>
          <p:nvPr/>
        </p:nvSpPr>
        <p:spPr>
          <a:xfrm>
            <a:off x="848871" y="1680062"/>
            <a:ext cx="2187627" cy="738664"/>
          </a:xfrm>
          <a:prstGeom prst="rect">
            <a:avLst/>
          </a:prstGeom>
          <a:noFill/>
        </p:spPr>
        <p:txBody>
          <a:bodyPr wrap="square" rtlCol="0">
            <a:spAutoFit/>
          </a:bodyPr>
          <a:lstStyle/>
          <a:p>
            <a:r>
              <a:rPr lang="pl-PL" sz="1400" b="1" dirty="0">
                <a:solidFill>
                  <a:schemeClr val="bg1"/>
                </a:solidFill>
                <a:latin typeface="Georgia" panose="02040502050405020303" pitchFamily="18" charset="0"/>
              </a:rPr>
              <a:t>Cofnąć </a:t>
            </a:r>
            <a:r>
              <a:rPr lang="pl-PL" sz="1400" dirty="0">
                <a:solidFill>
                  <a:schemeClr val="bg1"/>
                </a:solidFill>
                <a:latin typeface="Georgia" panose="02040502050405020303" pitchFamily="18" charset="0"/>
              </a:rPr>
              <a:t>pozwolenie na budowę drugiej tamy </a:t>
            </a:r>
            <a:br>
              <a:rPr lang="pl-PL" sz="1400" dirty="0">
                <a:solidFill>
                  <a:schemeClr val="bg1"/>
                </a:solidFill>
                <a:latin typeface="Georgia" panose="02040502050405020303" pitchFamily="18" charset="0"/>
              </a:rPr>
            </a:br>
            <a:r>
              <a:rPr lang="pl-PL" sz="1400" dirty="0">
                <a:solidFill>
                  <a:schemeClr val="bg1"/>
                </a:solidFill>
                <a:latin typeface="Georgia" panose="02040502050405020303" pitchFamily="18" charset="0"/>
              </a:rPr>
              <a:t>i </a:t>
            </a:r>
            <a:r>
              <a:rPr lang="pl-PL" sz="1400" b="1" dirty="0">
                <a:solidFill>
                  <a:schemeClr val="bg1"/>
                </a:solidFill>
                <a:latin typeface="Georgia" panose="02040502050405020303" pitchFamily="18" charset="0"/>
              </a:rPr>
              <a:t>zachować</a:t>
            </a:r>
            <a:r>
              <a:rPr lang="pl-PL" sz="1400" dirty="0">
                <a:solidFill>
                  <a:schemeClr val="bg1"/>
                </a:solidFill>
                <a:latin typeface="Georgia" panose="02040502050405020303" pitchFamily="18" charset="0"/>
              </a:rPr>
              <a:t> pierwszą </a:t>
            </a:r>
            <a:endParaRPr lang="en-GB" sz="1400" dirty="0">
              <a:solidFill>
                <a:schemeClr val="bg1"/>
              </a:solidFill>
              <a:latin typeface="Georgia" panose="02040502050405020303" pitchFamily="18" charset="0"/>
            </a:endParaRPr>
          </a:p>
        </p:txBody>
      </p:sp>
      <p:sp>
        <p:nvSpPr>
          <p:cNvPr id="8" name="TextBox 7">
            <a:extLst>
              <a:ext uri="{FF2B5EF4-FFF2-40B4-BE49-F238E27FC236}">
                <a16:creationId xmlns:a16="http://schemas.microsoft.com/office/drawing/2014/main" id="{A6DEBDA9-AF4C-C248-9E86-9275640C070C}"/>
              </a:ext>
            </a:extLst>
          </p:cNvPr>
          <p:cNvSpPr txBox="1"/>
          <p:nvPr/>
        </p:nvSpPr>
        <p:spPr>
          <a:xfrm>
            <a:off x="6784979" y="1680062"/>
            <a:ext cx="1870191" cy="738664"/>
          </a:xfrm>
          <a:prstGeom prst="rect">
            <a:avLst/>
          </a:prstGeom>
          <a:noFill/>
        </p:spPr>
        <p:txBody>
          <a:bodyPr wrap="square" rtlCol="0">
            <a:spAutoFit/>
          </a:bodyPr>
          <a:lstStyle/>
          <a:p>
            <a:r>
              <a:rPr lang="pl-PL" sz="1400" b="1" dirty="0">
                <a:solidFill>
                  <a:schemeClr val="bg1"/>
                </a:solidFill>
                <a:latin typeface="Georgia" panose="02040502050405020303" pitchFamily="18" charset="0"/>
              </a:rPr>
              <a:t>Zbudować </a:t>
            </a:r>
            <a:r>
              <a:rPr lang="pl-PL" sz="1400" dirty="0">
                <a:solidFill>
                  <a:schemeClr val="bg1"/>
                </a:solidFill>
                <a:latin typeface="Georgia" panose="02040502050405020303" pitchFamily="18" charset="0"/>
              </a:rPr>
              <a:t>drugą tamę i </a:t>
            </a:r>
            <a:r>
              <a:rPr lang="pl-PL" sz="1400" b="1" dirty="0">
                <a:solidFill>
                  <a:schemeClr val="bg1"/>
                </a:solidFill>
                <a:latin typeface="Georgia" panose="02040502050405020303" pitchFamily="18" charset="0"/>
              </a:rPr>
              <a:t>zachować </a:t>
            </a:r>
            <a:r>
              <a:rPr lang="pl-PL" sz="1400" dirty="0">
                <a:solidFill>
                  <a:schemeClr val="bg1"/>
                </a:solidFill>
                <a:latin typeface="Georgia" panose="02040502050405020303" pitchFamily="18" charset="0"/>
              </a:rPr>
              <a:t>pierwszą</a:t>
            </a:r>
            <a:r>
              <a:rPr lang="pl-PL" sz="1400" b="1" dirty="0">
                <a:solidFill>
                  <a:schemeClr val="bg1"/>
                </a:solidFill>
                <a:latin typeface="Georgia" panose="02040502050405020303" pitchFamily="18" charset="0"/>
              </a:rPr>
              <a:t> </a:t>
            </a:r>
            <a:endParaRPr lang="en-GB" sz="1400" dirty="0">
              <a:solidFill>
                <a:schemeClr val="bg1"/>
              </a:solidFill>
              <a:latin typeface="Georgia" panose="02040502050405020303" pitchFamily="18" charset="0"/>
            </a:endParaRPr>
          </a:p>
        </p:txBody>
      </p:sp>
      <p:sp>
        <p:nvSpPr>
          <p:cNvPr id="9" name="TextBox 8">
            <a:extLst>
              <a:ext uri="{FF2B5EF4-FFF2-40B4-BE49-F238E27FC236}">
                <a16:creationId xmlns:a16="http://schemas.microsoft.com/office/drawing/2014/main" id="{84817E70-CCA4-E249-B511-B39A9EDDCDF0}"/>
              </a:ext>
            </a:extLst>
          </p:cNvPr>
          <p:cNvSpPr txBox="1"/>
          <p:nvPr/>
        </p:nvSpPr>
        <p:spPr>
          <a:xfrm>
            <a:off x="848871" y="3215071"/>
            <a:ext cx="2187627" cy="738664"/>
          </a:xfrm>
          <a:prstGeom prst="rect">
            <a:avLst/>
          </a:prstGeom>
          <a:noFill/>
        </p:spPr>
        <p:txBody>
          <a:bodyPr wrap="square" rtlCol="0">
            <a:spAutoFit/>
          </a:bodyPr>
          <a:lstStyle/>
          <a:p>
            <a:r>
              <a:rPr lang="pl-PL" sz="1400" b="1" dirty="0">
                <a:solidFill>
                  <a:schemeClr val="bg1"/>
                </a:solidFill>
                <a:latin typeface="Georgia" panose="02040502050405020303" pitchFamily="18" charset="0"/>
              </a:rPr>
              <a:t>Cofnąć </a:t>
            </a:r>
            <a:r>
              <a:rPr lang="pl-PL" sz="1400" dirty="0">
                <a:solidFill>
                  <a:schemeClr val="bg1"/>
                </a:solidFill>
                <a:latin typeface="Georgia" panose="02040502050405020303" pitchFamily="18" charset="0"/>
              </a:rPr>
              <a:t>pozwolenie na budowę drugiej tamy </a:t>
            </a:r>
            <a:br>
              <a:rPr lang="pl-PL" sz="1400" dirty="0">
                <a:solidFill>
                  <a:schemeClr val="bg1"/>
                </a:solidFill>
                <a:latin typeface="Georgia" panose="02040502050405020303" pitchFamily="18" charset="0"/>
              </a:rPr>
            </a:br>
            <a:r>
              <a:rPr lang="pl-PL" sz="1400" dirty="0">
                <a:solidFill>
                  <a:schemeClr val="bg1"/>
                </a:solidFill>
                <a:latin typeface="Georgia" panose="02040502050405020303" pitchFamily="18" charset="0"/>
              </a:rPr>
              <a:t>i </a:t>
            </a:r>
            <a:r>
              <a:rPr lang="pl-PL" sz="1400" b="1" dirty="0">
                <a:solidFill>
                  <a:schemeClr val="bg1"/>
                </a:solidFill>
                <a:latin typeface="Georgia" panose="02040502050405020303" pitchFamily="18" charset="0"/>
              </a:rPr>
              <a:t>rozebrać </a:t>
            </a:r>
            <a:r>
              <a:rPr lang="pl-PL" sz="1400" dirty="0">
                <a:solidFill>
                  <a:schemeClr val="bg1"/>
                </a:solidFill>
                <a:latin typeface="Georgia" panose="02040502050405020303" pitchFamily="18" charset="0"/>
              </a:rPr>
              <a:t>pierwszą </a:t>
            </a:r>
            <a:endParaRPr lang="en-GB" sz="1400" dirty="0">
              <a:solidFill>
                <a:schemeClr val="bg1"/>
              </a:solidFill>
              <a:latin typeface="Georgia" panose="02040502050405020303" pitchFamily="18" charset="0"/>
            </a:endParaRPr>
          </a:p>
        </p:txBody>
      </p:sp>
      <p:sp>
        <p:nvSpPr>
          <p:cNvPr id="10" name="TextBox 9">
            <a:extLst>
              <a:ext uri="{FF2B5EF4-FFF2-40B4-BE49-F238E27FC236}">
                <a16:creationId xmlns:a16="http://schemas.microsoft.com/office/drawing/2014/main" id="{FA4B5DAD-6A5F-B241-A6D9-FFCE168C626D}"/>
              </a:ext>
            </a:extLst>
          </p:cNvPr>
          <p:cNvSpPr txBox="1"/>
          <p:nvPr/>
        </p:nvSpPr>
        <p:spPr>
          <a:xfrm>
            <a:off x="6784979" y="3215071"/>
            <a:ext cx="1870191" cy="738664"/>
          </a:xfrm>
          <a:prstGeom prst="rect">
            <a:avLst/>
          </a:prstGeom>
          <a:noFill/>
        </p:spPr>
        <p:txBody>
          <a:bodyPr wrap="square" rtlCol="0">
            <a:spAutoFit/>
          </a:bodyPr>
          <a:lstStyle/>
          <a:p>
            <a:r>
              <a:rPr lang="pl-PL" sz="1400" b="1" dirty="0">
                <a:solidFill>
                  <a:schemeClr val="bg1"/>
                </a:solidFill>
                <a:latin typeface="Georgia" panose="02040502050405020303" pitchFamily="18" charset="0"/>
              </a:rPr>
              <a:t>Zbudować </a:t>
            </a:r>
            <a:r>
              <a:rPr lang="pl-PL" sz="1400" dirty="0">
                <a:solidFill>
                  <a:schemeClr val="bg1"/>
                </a:solidFill>
                <a:latin typeface="Georgia" panose="02040502050405020303" pitchFamily="18" charset="0"/>
              </a:rPr>
              <a:t>drugą tamę i </a:t>
            </a:r>
            <a:r>
              <a:rPr lang="pl-PL" sz="1400" b="1" dirty="0">
                <a:solidFill>
                  <a:schemeClr val="bg1"/>
                </a:solidFill>
                <a:latin typeface="Georgia" panose="02040502050405020303" pitchFamily="18" charset="0"/>
              </a:rPr>
              <a:t>rozebrać </a:t>
            </a:r>
            <a:r>
              <a:rPr lang="pl-PL" sz="1400" dirty="0">
                <a:solidFill>
                  <a:schemeClr val="bg1"/>
                </a:solidFill>
                <a:latin typeface="Georgia" panose="02040502050405020303" pitchFamily="18" charset="0"/>
              </a:rPr>
              <a:t>pierwszą </a:t>
            </a:r>
            <a:endParaRPr lang="en-GB" sz="1400" dirty="0">
              <a:solidFill>
                <a:schemeClr val="bg1"/>
              </a:solidFill>
              <a:latin typeface="Georgia" panose="02040502050405020303" pitchFamily="18" charset="0"/>
            </a:endParaRPr>
          </a:p>
        </p:txBody>
      </p:sp>
      <p:sp>
        <p:nvSpPr>
          <p:cNvPr id="11" name="Rectangle 10">
            <a:extLst>
              <a:ext uri="{FF2B5EF4-FFF2-40B4-BE49-F238E27FC236}">
                <a16:creationId xmlns:a16="http://schemas.microsoft.com/office/drawing/2014/main" id="{CE51AB9A-C32E-F442-8271-2B6508626484}"/>
              </a:ext>
            </a:extLst>
          </p:cNvPr>
          <p:cNvSpPr/>
          <p:nvPr/>
        </p:nvSpPr>
        <p:spPr>
          <a:xfrm>
            <a:off x="364130" y="1724025"/>
            <a:ext cx="484741" cy="8293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6440"/>
              </a:lnSpc>
            </a:pPr>
            <a:r>
              <a:rPr lang="en-GB" sz="6400" dirty="0">
                <a:solidFill>
                  <a:schemeClr val="bg1"/>
                </a:solidFill>
                <a:latin typeface="WWF" panose="02000000000000000000" pitchFamily="2" charset="0"/>
              </a:rPr>
              <a:t>1</a:t>
            </a:r>
          </a:p>
        </p:txBody>
      </p:sp>
      <p:sp>
        <p:nvSpPr>
          <p:cNvPr id="12" name="Rectangle 11">
            <a:extLst>
              <a:ext uri="{FF2B5EF4-FFF2-40B4-BE49-F238E27FC236}">
                <a16:creationId xmlns:a16="http://schemas.microsoft.com/office/drawing/2014/main" id="{EBE33B1E-64FA-D047-B82F-FDD7E4D108F4}"/>
              </a:ext>
            </a:extLst>
          </p:cNvPr>
          <p:cNvSpPr/>
          <p:nvPr/>
        </p:nvSpPr>
        <p:spPr>
          <a:xfrm>
            <a:off x="6300237" y="1720904"/>
            <a:ext cx="484741" cy="8293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6440"/>
              </a:lnSpc>
            </a:pPr>
            <a:r>
              <a:rPr lang="en-GB" sz="6400" dirty="0">
                <a:solidFill>
                  <a:schemeClr val="bg1"/>
                </a:solidFill>
                <a:latin typeface="WWF" panose="02000000000000000000" pitchFamily="2" charset="0"/>
              </a:rPr>
              <a:t>3</a:t>
            </a:r>
          </a:p>
        </p:txBody>
      </p:sp>
      <p:sp>
        <p:nvSpPr>
          <p:cNvPr id="13" name="Rectangle 12">
            <a:extLst>
              <a:ext uri="{FF2B5EF4-FFF2-40B4-BE49-F238E27FC236}">
                <a16:creationId xmlns:a16="http://schemas.microsoft.com/office/drawing/2014/main" id="{EBACC3F3-D13F-7A44-9218-0FD41B515FE1}"/>
              </a:ext>
            </a:extLst>
          </p:cNvPr>
          <p:cNvSpPr/>
          <p:nvPr/>
        </p:nvSpPr>
        <p:spPr>
          <a:xfrm>
            <a:off x="364130" y="3269749"/>
            <a:ext cx="484741" cy="8293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6440"/>
              </a:lnSpc>
            </a:pPr>
            <a:r>
              <a:rPr lang="en-GB" sz="6400" dirty="0">
                <a:solidFill>
                  <a:schemeClr val="bg1"/>
                </a:solidFill>
                <a:latin typeface="WWF" panose="02000000000000000000" pitchFamily="2" charset="0"/>
              </a:rPr>
              <a:t>2</a:t>
            </a:r>
          </a:p>
        </p:txBody>
      </p:sp>
      <p:sp>
        <p:nvSpPr>
          <p:cNvPr id="14" name="Rectangle 13">
            <a:extLst>
              <a:ext uri="{FF2B5EF4-FFF2-40B4-BE49-F238E27FC236}">
                <a16:creationId xmlns:a16="http://schemas.microsoft.com/office/drawing/2014/main" id="{C0D4BF21-476C-AC47-BDBB-258570F706D6}"/>
              </a:ext>
            </a:extLst>
          </p:cNvPr>
          <p:cNvSpPr/>
          <p:nvPr/>
        </p:nvSpPr>
        <p:spPr>
          <a:xfrm>
            <a:off x="6300237" y="3266628"/>
            <a:ext cx="484741" cy="8293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6440"/>
              </a:lnSpc>
            </a:pPr>
            <a:r>
              <a:rPr lang="en-GB" sz="6400" dirty="0">
                <a:solidFill>
                  <a:schemeClr val="bg1"/>
                </a:solidFill>
                <a:latin typeface="WWF" panose="02000000000000000000" pitchFamily="2" charset="0"/>
              </a:rPr>
              <a:t>4</a:t>
            </a:r>
          </a:p>
        </p:txBody>
      </p:sp>
      <p:sp>
        <p:nvSpPr>
          <p:cNvPr id="15" name="Rectangle 14">
            <a:extLst>
              <a:ext uri="{FF2B5EF4-FFF2-40B4-BE49-F238E27FC236}">
                <a16:creationId xmlns:a16="http://schemas.microsoft.com/office/drawing/2014/main" id="{67BE8270-BF1A-0A4A-930E-D58443BF6FB4}"/>
              </a:ext>
            </a:extLst>
          </p:cNvPr>
          <p:cNvSpPr/>
          <p:nvPr/>
        </p:nvSpPr>
        <p:spPr>
          <a:xfrm>
            <a:off x="8870950" y="5441950"/>
            <a:ext cx="273050" cy="27305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0BC848FA-3519-BC43-B40C-0F415A0DB339}"/>
              </a:ext>
            </a:extLst>
          </p:cNvPr>
          <p:cNvSpPr txBox="1"/>
          <p:nvPr/>
        </p:nvSpPr>
        <p:spPr>
          <a:xfrm>
            <a:off x="8785413" y="5521536"/>
            <a:ext cx="455406" cy="222690"/>
          </a:xfrm>
          <a:prstGeom prst="rect">
            <a:avLst/>
          </a:prstGeom>
          <a:noFill/>
        </p:spPr>
        <p:txBody>
          <a:bodyPr wrap="square" rtlCol="0">
            <a:spAutoFit/>
          </a:bodyPr>
          <a:lstStyle/>
          <a:p>
            <a:pPr algn="ctr">
              <a:lnSpc>
                <a:spcPts val="800"/>
              </a:lnSpc>
            </a:pPr>
            <a:r>
              <a:rPr lang="en-US" dirty="0">
                <a:solidFill>
                  <a:schemeClr val="bg1"/>
                </a:solidFill>
                <a:latin typeface="Georgia" panose="02040502050405020303" pitchFamily="18" charset="0"/>
              </a:rPr>
              <a:t>9</a:t>
            </a:r>
          </a:p>
        </p:txBody>
      </p:sp>
      <p:sp>
        <p:nvSpPr>
          <p:cNvPr id="16" name="Rectangle 15">
            <a:extLst>
              <a:ext uri="{FF2B5EF4-FFF2-40B4-BE49-F238E27FC236}">
                <a16:creationId xmlns:a16="http://schemas.microsoft.com/office/drawing/2014/main" id="{93B19837-5541-B54D-AC8F-3E7A3C407D89}"/>
              </a:ext>
            </a:extLst>
          </p:cNvPr>
          <p:cNvSpPr/>
          <p:nvPr/>
        </p:nvSpPr>
        <p:spPr>
          <a:xfrm>
            <a:off x="0" y="437707"/>
            <a:ext cx="4487913" cy="6507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a:r>
              <a:rPr lang="en-GB" sz="2400" dirty="0">
                <a:latin typeface="Georgia" panose="02040502050405020303" pitchFamily="18" charset="0"/>
              </a:rPr>
              <a:t>Case study: </a:t>
            </a:r>
            <a:r>
              <a:rPr lang="en-GB" sz="2400" dirty="0" err="1">
                <a:latin typeface="Georgia" panose="02040502050405020303" pitchFamily="18" charset="0"/>
              </a:rPr>
              <a:t>Brookham</a:t>
            </a:r>
            <a:r>
              <a:rPr lang="en-GB" sz="2400" dirty="0">
                <a:latin typeface="Georgia" panose="02040502050405020303" pitchFamily="18" charset="0"/>
              </a:rPr>
              <a:t> dam</a:t>
            </a:r>
          </a:p>
        </p:txBody>
      </p:sp>
      <p:sp>
        <p:nvSpPr>
          <p:cNvPr id="19" name="Rectangle 4">
            <a:extLst>
              <a:ext uri="{FF2B5EF4-FFF2-40B4-BE49-F238E27FC236}">
                <a16:creationId xmlns:a16="http://schemas.microsoft.com/office/drawing/2014/main" id="{0F7F0E88-854B-41B8-83E9-8E373C19D772}"/>
              </a:ext>
            </a:extLst>
          </p:cNvPr>
          <p:cNvSpPr/>
          <p:nvPr/>
        </p:nvSpPr>
        <p:spPr>
          <a:xfrm>
            <a:off x="0" y="437706"/>
            <a:ext cx="4572000" cy="70141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a:r>
              <a:rPr lang="pl-PL" sz="2400" dirty="0">
                <a:latin typeface="Georgia" panose="02040502050405020303" pitchFamily="18" charset="0"/>
              </a:rPr>
              <a:t>Studium przypadku</a:t>
            </a:r>
            <a:r>
              <a:rPr lang="en-GB" sz="2400" dirty="0">
                <a:latin typeface="Georgia" panose="02040502050405020303" pitchFamily="18" charset="0"/>
              </a:rPr>
              <a:t>: </a:t>
            </a:r>
            <a:br>
              <a:rPr lang="pl-PL" sz="2400" dirty="0">
                <a:latin typeface="Georgia" panose="02040502050405020303" pitchFamily="18" charset="0"/>
              </a:rPr>
            </a:br>
            <a:r>
              <a:rPr lang="pl-PL" sz="2400" dirty="0">
                <a:latin typeface="Georgia" panose="02040502050405020303" pitchFamily="18" charset="0"/>
              </a:rPr>
              <a:t>Tama w Rzeczynie</a:t>
            </a:r>
            <a:endParaRPr lang="en-GB" sz="2400" dirty="0">
              <a:latin typeface="Georgia" panose="02040502050405020303" pitchFamily="18" charset="0"/>
            </a:endParaRPr>
          </a:p>
        </p:txBody>
      </p:sp>
    </p:spTree>
    <p:extLst>
      <p:ext uri="{BB962C8B-B14F-4D97-AF65-F5344CB8AC3E}">
        <p14:creationId xmlns:p14="http://schemas.microsoft.com/office/powerpoint/2010/main" val="22179550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BE989F2-5107-AE40-850F-61DDE909901B}"/>
              </a:ext>
            </a:extLst>
          </p:cNvPr>
          <p:cNvPicPr>
            <a:picLocks noChangeAspect="1"/>
          </p:cNvPicPr>
          <p:nvPr/>
        </p:nvPicPr>
        <p:blipFill>
          <a:blip r:embed="rId3"/>
          <a:srcRect/>
          <a:stretch/>
        </p:blipFill>
        <p:spPr>
          <a:xfrm>
            <a:off x="2281" y="0"/>
            <a:ext cx="9139438" cy="5715000"/>
          </a:xfrm>
          <a:prstGeom prst="rect">
            <a:avLst/>
          </a:prstGeom>
        </p:spPr>
      </p:pic>
      <p:sp>
        <p:nvSpPr>
          <p:cNvPr id="5" name="Rectangle 4">
            <a:extLst>
              <a:ext uri="{FF2B5EF4-FFF2-40B4-BE49-F238E27FC236}">
                <a16:creationId xmlns:a16="http://schemas.microsoft.com/office/drawing/2014/main" id="{B17DB697-3A0C-224E-B095-299B521D3D4F}"/>
              </a:ext>
            </a:extLst>
          </p:cNvPr>
          <p:cNvSpPr/>
          <p:nvPr/>
        </p:nvSpPr>
        <p:spPr>
          <a:xfrm>
            <a:off x="2" y="954670"/>
            <a:ext cx="3476299" cy="8311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a:r>
              <a:rPr lang="pl-PL" sz="1700" b="1" dirty="0">
                <a:effectLst/>
                <a:latin typeface="Calibri" panose="020F0502020204030204" pitchFamily="34" charset="0"/>
                <a:ea typeface="SimSun" panose="02010600030101010101" pitchFamily="2" charset="-122"/>
              </a:rPr>
              <a:t>TWORZYMY WŁASNY </a:t>
            </a:r>
            <a:br>
              <a:rPr lang="pl-PL" sz="1700" b="1" dirty="0">
                <a:effectLst/>
                <a:latin typeface="Calibri" panose="020F0502020204030204" pitchFamily="34" charset="0"/>
                <a:ea typeface="SimSun" panose="02010600030101010101" pitchFamily="2" charset="-122"/>
              </a:rPr>
            </a:br>
            <a:r>
              <a:rPr lang="pl-PL" sz="1700" b="1" dirty="0">
                <a:effectLst/>
                <a:latin typeface="Calibri" panose="020F0502020204030204" pitchFamily="34" charset="0"/>
                <a:ea typeface="SimSun" panose="02010600030101010101" pitchFamily="2" charset="-122"/>
              </a:rPr>
              <a:t>„RAPORT ŻYJĄCEJ PLANETY” (LPR)</a:t>
            </a:r>
            <a:endParaRPr lang="en-GB" sz="1700" dirty="0">
              <a:latin typeface="Georgia" panose="02040502050405020303" pitchFamily="18" charset="0"/>
            </a:endParaRPr>
          </a:p>
        </p:txBody>
      </p:sp>
      <p:sp>
        <p:nvSpPr>
          <p:cNvPr id="8" name="Rectangle 7">
            <a:extLst>
              <a:ext uri="{FF2B5EF4-FFF2-40B4-BE49-F238E27FC236}">
                <a16:creationId xmlns:a16="http://schemas.microsoft.com/office/drawing/2014/main" id="{DDC0E436-053B-6C4D-AF49-C78239D789B0}"/>
              </a:ext>
            </a:extLst>
          </p:cNvPr>
          <p:cNvSpPr/>
          <p:nvPr/>
        </p:nvSpPr>
        <p:spPr>
          <a:xfrm>
            <a:off x="8870950" y="5441950"/>
            <a:ext cx="273050" cy="27305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D47474C-95FF-1C48-8CE2-1099BC2384BE}"/>
              </a:ext>
            </a:extLst>
          </p:cNvPr>
          <p:cNvSpPr txBox="1"/>
          <p:nvPr/>
        </p:nvSpPr>
        <p:spPr>
          <a:xfrm>
            <a:off x="8785413" y="5521536"/>
            <a:ext cx="455406" cy="222690"/>
          </a:xfrm>
          <a:prstGeom prst="rect">
            <a:avLst/>
          </a:prstGeom>
          <a:noFill/>
        </p:spPr>
        <p:txBody>
          <a:bodyPr wrap="square" rtlCol="0">
            <a:spAutoFit/>
          </a:bodyPr>
          <a:lstStyle/>
          <a:p>
            <a:pPr algn="ctr">
              <a:lnSpc>
                <a:spcPts val="800"/>
              </a:lnSpc>
            </a:pPr>
            <a:r>
              <a:rPr lang="en-US" dirty="0">
                <a:solidFill>
                  <a:schemeClr val="bg1"/>
                </a:solidFill>
                <a:latin typeface="Georgia" panose="02040502050405020303" pitchFamily="18" charset="0"/>
              </a:rPr>
              <a:t>10</a:t>
            </a:r>
          </a:p>
        </p:txBody>
      </p:sp>
      <p:sp>
        <p:nvSpPr>
          <p:cNvPr id="4" name="Rectangle 3">
            <a:extLst>
              <a:ext uri="{FF2B5EF4-FFF2-40B4-BE49-F238E27FC236}">
                <a16:creationId xmlns:a16="http://schemas.microsoft.com/office/drawing/2014/main" id="{F302591B-B58D-1C46-9B14-21825C4228BA}"/>
              </a:ext>
            </a:extLst>
          </p:cNvPr>
          <p:cNvSpPr/>
          <p:nvPr/>
        </p:nvSpPr>
        <p:spPr>
          <a:xfrm>
            <a:off x="2" y="320270"/>
            <a:ext cx="3476297" cy="6507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a:r>
              <a:rPr lang="pl-PL" sz="2400" dirty="0">
                <a:latin typeface="Georgia" panose="02040502050405020303" pitchFamily="18" charset="0"/>
              </a:rPr>
              <a:t>Scenariusz drugi</a:t>
            </a:r>
            <a:r>
              <a:rPr lang="en-GB" sz="2400" dirty="0">
                <a:latin typeface="Georgia" panose="02040502050405020303" pitchFamily="18" charset="0"/>
              </a:rPr>
              <a:t>:</a:t>
            </a:r>
          </a:p>
        </p:txBody>
      </p:sp>
    </p:spTree>
    <p:extLst>
      <p:ext uri="{BB962C8B-B14F-4D97-AF65-F5344CB8AC3E}">
        <p14:creationId xmlns:p14="http://schemas.microsoft.com/office/powerpoint/2010/main" val="1412370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computer&#10;&#10;Description automatically generated">
            <a:extLst>
              <a:ext uri="{FF2B5EF4-FFF2-40B4-BE49-F238E27FC236}">
                <a16:creationId xmlns:a16="http://schemas.microsoft.com/office/drawing/2014/main" id="{A0B67A5F-AEE6-CD40-848C-F771FDDDBE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715000"/>
          </a:xfrm>
          <a:prstGeom prst="rect">
            <a:avLst/>
          </a:prstGeom>
        </p:spPr>
      </p:pic>
      <p:sp>
        <p:nvSpPr>
          <p:cNvPr id="4" name="Rectangle 3">
            <a:extLst>
              <a:ext uri="{FF2B5EF4-FFF2-40B4-BE49-F238E27FC236}">
                <a16:creationId xmlns:a16="http://schemas.microsoft.com/office/drawing/2014/main" id="{84BB1AC9-A5EE-5C40-A249-BB55CDB51B8A}"/>
              </a:ext>
            </a:extLst>
          </p:cNvPr>
          <p:cNvSpPr/>
          <p:nvPr/>
        </p:nvSpPr>
        <p:spPr>
          <a:xfrm>
            <a:off x="1" y="437707"/>
            <a:ext cx="3122761" cy="6507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a:r>
              <a:rPr lang="pl-PL" sz="2400" dirty="0">
                <a:latin typeface="Georgia" panose="02040502050405020303" pitchFamily="18" charset="0"/>
              </a:rPr>
              <a:t>Plan pracy nad LPR</a:t>
            </a:r>
            <a:endParaRPr lang="en-GB" sz="2400" dirty="0">
              <a:latin typeface="Georgia" panose="02040502050405020303" pitchFamily="18" charset="0"/>
            </a:endParaRPr>
          </a:p>
        </p:txBody>
      </p:sp>
      <p:sp>
        <p:nvSpPr>
          <p:cNvPr id="5" name="TextBox 4">
            <a:extLst>
              <a:ext uri="{FF2B5EF4-FFF2-40B4-BE49-F238E27FC236}">
                <a16:creationId xmlns:a16="http://schemas.microsoft.com/office/drawing/2014/main" id="{9CA4FFF0-88E1-624E-BA23-AE3F4512CF0E}"/>
              </a:ext>
            </a:extLst>
          </p:cNvPr>
          <p:cNvSpPr txBox="1"/>
          <p:nvPr/>
        </p:nvSpPr>
        <p:spPr>
          <a:xfrm rot="600000">
            <a:off x="3764152" y="1534082"/>
            <a:ext cx="3019569" cy="3785523"/>
          </a:xfrm>
          <a:prstGeom prst="rect">
            <a:avLst/>
          </a:prstGeom>
          <a:noFill/>
        </p:spPr>
        <p:txBody>
          <a:bodyPr wrap="square" rtlCol="0">
            <a:spAutoFit/>
          </a:bodyPr>
          <a:lstStyle/>
          <a:p>
            <a:pPr>
              <a:lnSpc>
                <a:spcPts val="1700"/>
              </a:lnSpc>
            </a:pPr>
            <a:r>
              <a:rPr lang="pl-PL" sz="1400" dirty="0">
                <a:latin typeface="Georgia" panose="02040502050405020303" pitchFamily="18" charset="0"/>
              </a:rPr>
              <a:t>Wyznaczenie obszaru badań</a:t>
            </a:r>
            <a:endParaRPr lang="en-GB" sz="1400" dirty="0">
              <a:latin typeface="Georgia" panose="02040502050405020303" pitchFamily="18" charset="0"/>
            </a:endParaRPr>
          </a:p>
          <a:p>
            <a:pPr>
              <a:lnSpc>
                <a:spcPts val="1700"/>
              </a:lnSpc>
            </a:pPr>
            <a:endParaRPr lang="en-GB" sz="1400" dirty="0">
              <a:latin typeface="Georgia" panose="02040502050405020303" pitchFamily="18" charset="0"/>
            </a:endParaRPr>
          </a:p>
          <a:p>
            <a:pPr>
              <a:lnSpc>
                <a:spcPts val="1700"/>
              </a:lnSpc>
            </a:pPr>
            <a:r>
              <a:rPr lang="pl-PL" sz="1400" dirty="0">
                <a:latin typeface="Georgia" panose="02040502050405020303" pitchFamily="18" charset="0"/>
              </a:rPr>
              <a:t>Badanie różnorodności biologicznej za pomocą różnych narzędzi</a:t>
            </a:r>
          </a:p>
          <a:p>
            <a:pPr>
              <a:lnSpc>
                <a:spcPts val="1700"/>
              </a:lnSpc>
            </a:pPr>
            <a:endParaRPr lang="en-GB" sz="1400" dirty="0">
              <a:latin typeface="Georgia" panose="02040502050405020303" pitchFamily="18" charset="0"/>
            </a:endParaRPr>
          </a:p>
          <a:p>
            <a:pPr>
              <a:lnSpc>
                <a:spcPts val="1700"/>
              </a:lnSpc>
            </a:pPr>
            <a:r>
              <a:rPr lang="pl-PL" sz="1400" dirty="0">
                <a:latin typeface="Georgia" panose="02040502050405020303" pitchFamily="18" charset="0"/>
              </a:rPr>
              <a:t>Analiza zebranych danych</a:t>
            </a:r>
            <a:endParaRPr lang="en-GB" sz="1400" dirty="0">
              <a:latin typeface="Georgia" panose="02040502050405020303" pitchFamily="18" charset="0"/>
            </a:endParaRPr>
          </a:p>
          <a:p>
            <a:pPr>
              <a:lnSpc>
                <a:spcPts val="1700"/>
              </a:lnSpc>
            </a:pPr>
            <a:endParaRPr lang="en-GB" sz="1400" dirty="0">
              <a:latin typeface="Georgia" panose="02040502050405020303" pitchFamily="18" charset="0"/>
            </a:endParaRPr>
          </a:p>
          <a:p>
            <a:pPr>
              <a:lnSpc>
                <a:spcPts val="1700"/>
              </a:lnSpc>
            </a:pPr>
            <a:r>
              <a:rPr lang="pl-PL" sz="1400" dirty="0">
                <a:latin typeface="Georgia" panose="02040502050405020303" pitchFamily="18" charset="0"/>
              </a:rPr>
              <a:t>Planowanie raportu</a:t>
            </a:r>
            <a:endParaRPr lang="en-GB" sz="1400" dirty="0">
              <a:latin typeface="Georgia" panose="02040502050405020303" pitchFamily="18" charset="0"/>
            </a:endParaRPr>
          </a:p>
          <a:p>
            <a:pPr>
              <a:lnSpc>
                <a:spcPts val="1700"/>
              </a:lnSpc>
            </a:pPr>
            <a:endParaRPr lang="en-GB" sz="1400" dirty="0">
              <a:latin typeface="Georgia" panose="02040502050405020303" pitchFamily="18" charset="0"/>
            </a:endParaRPr>
          </a:p>
          <a:p>
            <a:pPr>
              <a:lnSpc>
                <a:spcPts val="1700"/>
              </a:lnSpc>
            </a:pPr>
            <a:r>
              <a:rPr lang="pl-PL" sz="1400" dirty="0">
                <a:latin typeface="Georgia" panose="02040502050405020303" pitchFamily="18" charset="0"/>
              </a:rPr>
              <a:t>Pisanie</a:t>
            </a:r>
            <a:endParaRPr lang="en-GB" sz="1400" dirty="0">
              <a:latin typeface="Georgia" panose="02040502050405020303" pitchFamily="18" charset="0"/>
            </a:endParaRPr>
          </a:p>
          <a:p>
            <a:pPr>
              <a:lnSpc>
                <a:spcPts val="1700"/>
              </a:lnSpc>
            </a:pPr>
            <a:endParaRPr lang="en-GB" sz="1400" dirty="0">
              <a:latin typeface="Georgia" panose="02040502050405020303" pitchFamily="18" charset="0"/>
            </a:endParaRPr>
          </a:p>
          <a:p>
            <a:pPr>
              <a:lnSpc>
                <a:spcPts val="1700"/>
              </a:lnSpc>
            </a:pPr>
            <a:r>
              <a:rPr lang="pl-PL" sz="1400" dirty="0">
                <a:latin typeface="Georgia" panose="02040502050405020303" pitchFamily="18" charset="0"/>
              </a:rPr>
              <a:t>Edycja</a:t>
            </a:r>
            <a:endParaRPr lang="en-GB" sz="1400" dirty="0">
              <a:latin typeface="Georgia" panose="02040502050405020303" pitchFamily="18" charset="0"/>
            </a:endParaRPr>
          </a:p>
          <a:p>
            <a:pPr>
              <a:lnSpc>
                <a:spcPts val="1700"/>
              </a:lnSpc>
            </a:pPr>
            <a:endParaRPr lang="en-GB" sz="1400" dirty="0">
              <a:latin typeface="Georgia" panose="02040502050405020303" pitchFamily="18" charset="0"/>
            </a:endParaRPr>
          </a:p>
          <a:p>
            <a:pPr>
              <a:lnSpc>
                <a:spcPts val="1700"/>
              </a:lnSpc>
            </a:pPr>
            <a:r>
              <a:rPr lang="pl-PL" sz="1400" dirty="0">
                <a:latin typeface="Georgia" panose="02040502050405020303" pitchFamily="18" charset="0"/>
              </a:rPr>
              <a:t>Projektowanie szaty graficznej, która zainteresuje odbiorców</a:t>
            </a:r>
            <a:endParaRPr lang="en-GB" sz="1400" dirty="0">
              <a:latin typeface="Georgia" panose="02040502050405020303" pitchFamily="18" charset="0"/>
            </a:endParaRPr>
          </a:p>
          <a:p>
            <a:pPr>
              <a:lnSpc>
                <a:spcPts val="1700"/>
              </a:lnSpc>
            </a:pPr>
            <a:endParaRPr lang="en-GB" sz="1400" dirty="0">
              <a:latin typeface="Georgia" panose="02040502050405020303" pitchFamily="18" charset="0"/>
            </a:endParaRPr>
          </a:p>
          <a:p>
            <a:pPr>
              <a:lnSpc>
                <a:spcPts val="1700"/>
              </a:lnSpc>
            </a:pPr>
            <a:r>
              <a:rPr lang="pl-PL" sz="1400" dirty="0">
                <a:latin typeface="Georgia" panose="02040502050405020303" pitchFamily="18" charset="0"/>
              </a:rPr>
              <a:t>Dystrybucja raportu</a:t>
            </a:r>
            <a:endParaRPr lang="en-GB" sz="1400" dirty="0">
              <a:latin typeface="Georgia" panose="02040502050405020303" pitchFamily="18" charset="0"/>
            </a:endParaRPr>
          </a:p>
        </p:txBody>
      </p:sp>
      <p:sp>
        <p:nvSpPr>
          <p:cNvPr id="6" name="TextBox 5">
            <a:extLst>
              <a:ext uri="{FF2B5EF4-FFF2-40B4-BE49-F238E27FC236}">
                <a16:creationId xmlns:a16="http://schemas.microsoft.com/office/drawing/2014/main" id="{7F5886F1-2AD3-2245-94DA-BB3CEE842147}"/>
              </a:ext>
            </a:extLst>
          </p:cNvPr>
          <p:cNvSpPr txBox="1"/>
          <p:nvPr/>
        </p:nvSpPr>
        <p:spPr>
          <a:xfrm rot="600000">
            <a:off x="3724225" y="1156350"/>
            <a:ext cx="3854721" cy="338554"/>
          </a:xfrm>
          <a:prstGeom prst="rect">
            <a:avLst/>
          </a:prstGeom>
          <a:noFill/>
        </p:spPr>
        <p:txBody>
          <a:bodyPr wrap="square" rtlCol="0">
            <a:spAutoFit/>
          </a:bodyPr>
          <a:lstStyle/>
          <a:p>
            <a:r>
              <a:rPr lang="pl-PL" sz="1600" b="1" dirty="0">
                <a:latin typeface="Georgia" panose="02040502050405020303" pitchFamily="18" charset="0"/>
              </a:rPr>
              <a:t>Działania</a:t>
            </a:r>
            <a:r>
              <a:rPr lang="en-GB" sz="1600" b="1" dirty="0">
                <a:latin typeface="Georgia" panose="02040502050405020303" pitchFamily="18" charset="0"/>
              </a:rPr>
              <a:t>:</a:t>
            </a:r>
          </a:p>
        </p:txBody>
      </p:sp>
      <p:sp>
        <p:nvSpPr>
          <p:cNvPr id="7" name="Rectangle 6">
            <a:extLst>
              <a:ext uri="{FF2B5EF4-FFF2-40B4-BE49-F238E27FC236}">
                <a16:creationId xmlns:a16="http://schemas.microsoft.com/office/drawing/2014/main" id="{03298C23-6699-6E4D-A4AB-3374F5009DBF}"/>
              </a:ext>
            </a:extLst>
          </p:cNvPr>
          <p:cNvSpPr/>
          <p:nvPr/>
        </p:nvSpPr>
        <p:spPr>
          <a:xfrm>
            <a:off x="8870950" y="5441950"/>
            <a:ext cx="273050" cy="27305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43774AB-B6B3-644E-BF66-051A9B14EE69}"/>
              </a:ext>
            </a:extLst>
          </p:cNvPr>
          <p:cNvSpPr txBox="1"/>
          <p:nvPr/>
        </p:nvSpPr>
        <p:spPr>
          <a:xfrm>
            <a:off x="8785413" y="5521536"/>
            <a:ext cx="455406" cy="222690"/>
          </a:xfrm>
          <a:prstGeom prst="rect">
            <a:avLst/>
          </a:prstGeom>
          <a:noFill/>
        </p:spPr>
        <p:txBody>
          <a:bodyPr wrap="square" rtlCol="0">
            <a:spAutoFit/>
          </a:bodyPr>
          <a:lstStyle/>
          <a:p>
            <a:pPr algn="ctr">
              <a:lnSpc>
                <a:spcPts val="800"/>
              </a:lnSpc>
            </a:pPr>
            <a:r>
              <a:rPr lang="en-US" dirty="0">
                <a:solidFill>
                  <a:schemeClr val="bg1"/>
                </a:solidFill>
                <a:latin typeface="Georgia" panose="02040502050405020303" pitchFamily="18" charset="0"/>
              </a:rPr>
              <a:t>11</a:t>
            </a:r>
          </a:p>
        </p:txBody>
      </p:sp>
    </p:spTree>
    <p:extLst>
      <p:ext uri="{BB962C8B-B14F-4D97-AF65-F5344CB8AC3E}">
        <p14:creationId xmlns:p14="http://schemas.microsoft.com/office/powerpoint/2010/main" val="58019405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EF44DEC4498D044286030A54419C33AB" ma:contentTypeVersion="7" ma:contentTypeDescription="Utwórz nowy dokument." ma:contentTypeScope="" ma:versionID="0ffb8c9f2a596273b441874b5512be4b">
  <xsd:schema xmlns:xsd="http://www.w3.org/2001/XMLSchema" xmlns:xs="http://www.w3.org/2001/XMLSchema" xmlns:p="http://schemas.microsoft.com/office/2006/metadata/properties" xmlns:ns2="99a3d56e-701d-4bb4-8669-f67205fe7fc4" targetNamespace="http://schemas.microsoft.com/office/2006/metadata/properties" ma:root="true" ma:fieldsID="fe0cda31cca6f8763bca97b4fc07aa39" ns2:_="">
    <xsd:import namespace="99a3d56e-701d-4bb4-8669-f67205fe7fc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a3d56e-701d-4bb4-8669-f67205fe7fc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04160A8-7F8F-400C-9D34-68D4D86B5A75}">
  <ds:schemaRefs>
    <ds:schemaRef ds:uri="http://schemas.microsoft.com/sharepoint/v3/contenttype/forms"/>
  </ds:schemaRefs>
</ds:datastoreItem>
</file>

<file path=customXml/itemProps2.xml><?xml version="1.0" encoding="utf-8"?>
<ds:datastoreItem xmlns:ds="http://schemas.openxmlformats.org/officeDocument/2006/customXml" ds:itemID="{1757360E-2AC1-473D-B3AB-3AD671BDF972}">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A35A358D-D4A0-4EEC-8871-27DC02D345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a3d56e-701d-4bb4-8669-f67205fe7fc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9931</TotalTime>
  <Words>1123</Words>
  <Application>Microsoft Office PowerPoint</Application>
  <PresentationFormat>Pokaz na ekranie (16:10)</PresentationFormat>
  <Paragraphs>119</Paragraphs>
  <Slides>11</Slides>
  <Notes>11</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11</vt:i4>
      </vt:variant>
    </vt:vector>
  </HeadingPairs>
  <TitlesOfParts>
    <vt:vector size="17" baseType="lpstr">
      <vt:lpstr>Arial</vt:lpstr>
      <vt:lpstr>Calibri</vt:lpstr>
      <vt:lpstr>Calibri Light</vt:lpstr>
      <vt:lpstr>Georgia</vt:lpstr>
      <vt:lpstr>WWF</vt:lpstr>
      <vt:lpstr>Office Theme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Wright</dc:creator>
  <cp:lastModifiedBy>Irka Jazukiewicz</cp:lastModifiedBy>
  <cp:revision>65</cp:revision>
  <dcterms:created xsi:type="dcterms:W3CDTF">2020-09-01T08:24:39Z</dcterms:created>
  <dcterms:modified xsi:type="dcterms:W3CDTF">2021-01-28T13:37:29Z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0x010100EF44DEC4498D044286030A54419C33AB</vt:lpwstr>
  </property>
</Properties>
</file>